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14" r:id="rId2"/>
    <p:sldId id="4099" r:id="rId3"/>
    <p:sldId id="4088" r:id="rId4"/>
    <p:sldId id="4113" r:id="rId5"/>
    <p:sldId id="2609" r:id="rId6"/>
    <p:sldId id="2875" r:id="rId7"/>
    <p:sldId id="3728" r:id="rId8"/>
    <p:sldId id="4038" r:id="rId9"/>
    <p:sldId id="4102" r:id="rId10"/>
    <p:sldId id="4103" r:id="rId11"/>
    <p:sldId id="4039" r:id="rId12"/>
    <p:sldId id="4086" r:id="rId13"/>
    <p:sldId id="4083" r:id="rId14"/>
    <p:sldId id="4101" r:id="rId15"/>
    <p:sldId id="4040" r:id="rId16"/>
    <p:sldId id="4041" r:id="rId17"/>
    <p:sldId id="4042" r:id="rId18"/>
    <p:sldId id="4044" r:id="rId19"/>
    <p:sldId id="4045" r:id="rId20"/>
    <p:sldId id="4046" r:id="rId21"/>
    <p:sldId id="4047" r:id="rId22"/>
    <p:sldId id="4048" r:id="rId23"/>
    <p:sldId id="4049" r:id="rId24"/>
    <p:sldId id="4050" r:id="rId25"/>
    <p:sldId id="4054" r:id="rId26"/>
    <p:sldId id="4087" r:id="rId27"/>
    <p:sldId id="4084" r:id="rId28"/>
    <p:sldId id="4082" r:id="rId29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6600"/>
    <a:srgbClr val="FF0000"/>
    <a:srgbClr val="00CC66"/>
    <a:srgbClr val="009900"/>
    <a:srgbClr val="FFFF66"/>
    <a:srgbClr val="99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1" autoAdjust="0"/>
    <p:restoredTop sz="50000" autoAdjust="0"/>
  </p:normalViewPr>
  <p:slideViewPr>
    <p:cSldViewPr>
      <p:cViewPr varScale="1">
        <p:scale>
          <a:sx n="122" d="100"/>
          <a:sy n="122" d="100"/>
        </p:scale>
        <p:origin x="153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5DA17256-2065-410B-A0B4-0B1AAD418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46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37530F8-9E87-40ED-B823-C383C032D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2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7B52D-EBAA-476A-945F-5C37156464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5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F74F-1748-4164-89BF-F7A1F8974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EC502-CA41-45FE-9339-CCD3EB7F6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2BB04-CCE0-4F16-95DE-D54E93F16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EA875-9973-4F26-833A-CD6716562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EAAC-1B4E-47E0-80C8-D23E1109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B6176-A41D-488C-8CF1-30CE93C59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962C3-F48B-4286-854B-1CC9E93CE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D92E8-B80C-4737-A47E-E8132DAF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9BA36-72A2-4E53-80AE-F9A6BDAA0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7AD91-F399-47E7-8337-A4D2196AB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5B49A-22EC-4B2B-BD35-772936E75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5412C9EF-A994-40FB-84D1-705F4A28A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18" Type="http://schemas.openxmlformats.org/officeDocument/2006/relationships/image" Target="../media/image16.jpg"/><Relationship Id="rId26" Type="http://schemas.openxmlformats.org/officeDocument/2006/relationships/image" Target="../media/image24.png"/><Relationship Id="rId3" Type="http://schemas.openxmlformats.org/officeDocument/2006/relationships/image" Target="../media/image2.jpeg"/><Relationship Id="rId21" Type="http://schemas.openxmlformats.org/officeDocument/2006/relationships/image" Target="../media/image19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5.jpg"/><Relationship Id="rId25" Type="http://schemas.openxmlformats.org/officeDocument/2006/relationships/image" Target="../media/image23.jpeg"/><Relationship Id="rId2" Type="http://schemas.openxmlformats.org/officeDocument/2006/relationships/image" Target="../media/image1.jp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24" Type="http://schemas.openxmlformats.org/officeDocument/2006/relationships/image" Target="../media/image22.tiff"/><Relationship Id="rId5" Type="http://schemas.openxmlformats.org/officeDocument/2006/relationships/image" Target="../media/image4.jpg"/><Relationship Id="rId15" Type="http://schemas.openxmlformats.org/officeDocument/2006/relationships/hyperlink" Target="https://creativecommons.org/licenses/by-sa/4.0/legalcode" TargetMode="External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jpe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2.jpeg"/><Relationship Id="rId17" Type="http://schemas.openxmlformats.org/officeDocument/2006/relationships/image" Target="../media/image49.png"/><Relationship Id="rId2" Type="http://schemas.openxmlformats.org/officeDocument/2006/relationships/image" Target="../media/image2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11" Type="http://schemas.openxmlformats.org/officeDocument/2006/relationships/image" Target="../media/image1.jpg"/><Relationship Id="rId5" Type="http://schemas.openxmlformats.org/officeDocument/2006/relationships/image" Target="../media/image45.png"/><Relationship Id="rId15" Type="http://schemas.openxmlformats.org/officeDocument/2006/relationships/image" Target="../media/image5.jpe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Relationship Id="rId22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1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8.jpe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3.png"/><Relationship Id="rId7" Type="http://schemas.openxmlformats.org/officeDocument/2006/relationships/image" Target="../media/image26.jpeg"/><Relationship Id="rId2" Type="http://schemas.openxmlformats.org/officeDocument/2006/relationships/hyperlink" Target="http://www.nsf.gov/index.js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jpeg"/><Relationship Id="rId9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24.png"/><Relationship Id="rId3" Type="http://schemas.openxmlformats.org/officeDocument/2006/relationships/image" Target="../media/image78.jpeg"/><Relationship Id="rId21" Type="http://schemas.openxmlformats.org/officeDocument/2006/relationships/image" Target="../media/image26.jpeg"/><Relationship Id="rId7" Type="http://schemas.openxmlformats.org/officeDocument/2006/relationships/image" Target="../media/image8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image" Target="../media/image77.jpeg"/><Relationship Id="rId16" Type="http://schemas.openxmlformats.org/officeDocument/2006/relationships/image" Target="../media/image23.jpe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21.jpeg"/><Relationship Id="rId5" Type="http://schemas.openxmlformats.org/officeDocument/2006/relationships/hyperlink" Target="http://www.nsf.gov/index.jsp" TargetMode="External"/><Relationship Id="rId15" Type="http://schemas.openxmlformats.org/officeDocument/2006/relationships/image" Target="../media/image22.tiff"/><Relationship Id="rId10" Type="http://schemas.openxmlformats.org/officeDocument/2006/relationships/image" Target="../media/image81.png"/><Relationship Id="rId19" Type="http://schemas.openxmlformats.org/officeDocument/2006/relationships/image" Target="../media/image82.png"/><Relationship Id="rId4" Type="http://schemas.openxmlformats.org/officeDocument/2006/relationships/image" Target="../media/image79.jpeg"/><Relationship Id="rId9" Type="http://schemas.openxmlformats.org/officeDocument/2006/relationships/image" Target="../media/image75.emf"/><Relationship Id="rId14" Type="http://schemas.openxmlformats.org/officeDocument/2006/relationships/image" Target="../media/image45.png"/><Relationship Id="rId22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304800"/>
            <a:ext cx="8836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i="1" dirty="0">
                <a:solidFill>
                  <a:schemeClr val="accent2"/>
                </a:solidFill>
                <a:latin typeface="Arial" pitchFamily="34" charset="0"/>
              </a:rPr>
              <a:t>Wallace</a:t>
            </a:r>
            <a:r>
              <a:rPr lang="en-US" altLang="en-US" dirty="0">
                <a:solidFill>
                  <a:schemeClr val="accent2"/>
                </a:solidFill>
                <a:latin typeface="Arial" pitchFamily="34" charset="0"/>
              </a:rPr>
              <a:t>: A flexible platform for reproducible modeling of species niches and distributions built for community expansion</a:t>
            </a:r>
          </a:p>
        </p:txBody>
      </p:sp>
      <p:sp>
        <p:nvSpPr>
          <p:cNvPr id="2" name="AutoShape 2" descr="https://mail.sci.ccny.cuny.edu/Session/59778-hFFp1V6whoLKlIrb5ZKf/MessagePart/INBOX/96086-02-B/ua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washington universit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Image result for washington universit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Image result for jorge velasquez tibat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Image result for jorge velasquez tibat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Image result for jorge velasquez tibata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143000" y="3268637"/>
            <a:ext cx="6845141" cy="160816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u="sng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46873" y="3358176"/>
            <a:ext cx="560384" cy="672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3" descr="Anderson_Robert_origina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0059" y="3323993"/>
            <a:ext cx="604506" cy="67425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 descr="bobsmall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859" y="3323994"/>
            <a:ext cx="599319" cy="695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259" y="3343999"/>
            <a:ext cx="628224" cy="6781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26" name="Picture 2" descr="http://jetzlab.yale.edu/sites/default/files/styles/people_thumbnail/public/pictures/picture-21-1475868396.jpg?itok=l1pZYR4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11475"/>
          <a:stretch/>
        </p:blipFill>
        <p:spPr bwMode="auto">
          <a:xfrm>
            <a:off x="3670459" y="3323993"/>
            <a:ext cx="600077" cy="691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. Mary E. Blai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 b="15512"/>
          <a:stretch/>
        </p:blipFill>
        <p:spPr bwMode="auto">
          <a:xfrm>
            <a:off x="1600200" y="4106838"/>
            <a:ext cx="564754" cy="6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46" y="4131195"/>
            <a:ext cx="564754" cy="679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8" name="Picture 14" descr="Image result for jorge velasquez tibat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t="11280" r="22156" b="28341"/>
          <a:stretch/>
        </p:blipFill>
        <p:spPr bwMode="auto">
          <a:xfrm>
            <a:off x="2743200" y="4106840"/>
            <a:ext cx="604505" cy="6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0344" r="38679" b="24471"/>
          <a:stretch/>
        </p:blipFill>
        <p:spPr bwMode="auto">
          <a:xfrm>
            <a:off x="1917859" y="3347680"/>
            <a:ext cx="554925" cy="679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2" t="30494" r="24690" b="47664"/>
          <a:stretch/>
        </p:blipFill>
        <p:spPr>
          <a:xfrm>
            <a:off x="3352800" y="4127683"/>
            <a:ext cx="600077" cy="681640"/>
          </a:xfrm>
          <a:prstGeom prst="rect">
            <a:avLst/>
          </a:prstGeom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33071" b="7837"/>
          <a:stretch/>
        </p:blipFill>
        <p:spPr bwMode="auto">
          <a:xfrm rot="16200000">
            <a:off x="4996553" y="4199424"/>
            <a:ext cx="672462" cy="5556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81000" y="1542871"/>
            <a:ext cx="808840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Jamie M. Kass, Bruno 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Vilela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, Matthew E. Aiello-Lammens, Robert 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Muscarella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, Cory 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Merow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 &amp; Robert P. Anderson …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… and Jenna Rios, Sara Varela, Hannah L., Owens, Brian S. 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Maintner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, Olivier 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Broennimann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, Mary E. Blair, Ned Horning, Jorge Velásquez-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Tibatá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, Gonzalo E. Pinilla-</a:t>
            </a:r>
            <a:r>
              <a:rPr lang="en-US" altLang="en-US" sz="1600" dirty="0" err="1">
                <a:solidFill>
                  <a:srgbClr val="006600"/>
                </a:solidFill>
                <a:latin typeface="Arial" pitchFamily="34" charset="0"/>
              </a:rPr>
              <a:t>Buitrago</a:t>
            </a:r>
            <a:r>
              <a:rPr lang="en-US" altLang="en-US" sz="1600" dirty="0">
                <a:solidFill>
                  <a:srgbClr val="006600"/>
                </a:solidFill>
                <a:latin typeface="Arial" pitchFamily="34" charset="0"/>
              </a:rPr>
              <a:t>, Beth E. Gerstner, Peter J. Galante, Sarah I. Meenan, Valentina Grisales-Betancur, Cecina Babich-Morrow, Erica E. Johnson 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 t="3898" r="37037" b="58311"/>
          <a:stretch/>
        </p:blipFill>
        <p:spPr>
          <a:xfrm>
            <a:off x="3924815" y="4115852"/>
            <a:ext cx="596741" cy="6929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1" t="55939" r="26190" b="28411"/>
          <a:stretch/>
        </p:blipFill>
        <p:spPr>
          <a:xfrm>
            <a:off x="5588356" y="4127683"/>
            <a:ext cx="594087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1344262" y="6412468"/>
            <a:ext cx="7723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800" i="1" dirty="0">
                <a:latin typeface="Arial" pitchFamily="34" charset="0"/>
              </a:rPr>
              <a:t>Wallace</a:t>
            </a:r>
            <a:r>
              <a:rPr lang="en-US" altLang="en-US" sz="1800" dirty="0">
                <a:latin typeface="Arial" pitchFamily="34" charset="0"/>
              </a:rPr>
              <a:t> v1 overview presentation, </a:t>
            </a:r>
            <a:r>
              <a:rPr lang="en-US" altLang="en-US" sz="1800" dirty="0">
                <a:latin typeface="Arial" pitchFamily="34" charset="0"/>
                <a:hlinkClick r:id="rId15"/>
              </a:rPr>
              <a:t>CC BY SA </a:t>
            </a:r>
            <a:r>
              <a:rPr lang="en-US" altLang="en-US" sz="1800" dirty="0">
                <a:latin typeface="Arial" pitchFamily="34" charset="0"/>
              </a:rPr>
              <a:t>license, 10 December 2018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9" t="16426" r="29205" b="55979"/>
          <a:stretch/>
        </p:blipFill>
        <p:spPr>
          <a:xfrm>
            <a:off x="4507372" y="4127683"/>
            <a:ext cx="547584" cy="695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4" t="6831" r="14528" b="60057"/>
          <a:stretch/>
        </p:blipFill>
        <p:spPr>
          <a:xfrm>
            <a:off x="6553200" y="3344838"/>
            <a:ext cx="592567" cy="6959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"/>
          <a:stretch/>
        </p:blipFill>
        <p:spPr>
          <a:xfrm>
            <a:off x="7138688" y="3344838"/>
            <a:ext cx="557512" cy="697631"/>
          </a:xfrm>
          <a:prstGeom prst="rect">
            <a:avLst/>
          </a:prstGeom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/>
          <a:stretch/>
        </p:blipFill>
        <p:spPr bwMode="auto">
          <a:xfrm>
            <a:off x="5448300" y="3344838"/>
            <a:ext cx="571500" cy="669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2" descr="Hannah L Owens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 b="10502"/>
          <a:stretch/>
        </p:blipFill>
        <p:spPr bwMode="auto">
          <a:xfrm>
            <a:off x="6019800" y="3344838"/>
            <a:ext cx="578117" cy="689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6937"/>
          <a:stretch/>
        </p:blipFill>
        <p:spPr bwMode="auto">
          <a:xfrm>
            <a:off x="4876800" y="3347689"/>
            <a:ext cx="573040" cy="682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343400" y="4106838"/>
            <a:ext cx="3644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  <a:latin typeface="Arial" pitchFamily="34" charset="0"/>
              </a:rPr>
              <a:t>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/>
          <a:stretch/>
        </p:blipFill>
        <p:spPr>
          <a:xfrm>
            <a:off x="6193221" y="4141020"/>
            <a:ext cx="598822" cy="67819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22375" y="5107522"/>
            <a:ext cx="6765765" cy="1064678"/>
            <a:chOff x="1222375" y="5031322"/>
            <a:chExt cx="6765765" cy="1064678"/>
          </a:xfrm>
        </p:grpSpPr>
        <p:sp>
          <p:nvSpPr>
            <p:cNvPr id="3079" name="Rectangle 6"/>
            <p:cNvSpPr>
              <a:spLocks noChangeArrowheads="1"/>
            </p:cNvSpPr>
            <p:nvPr/>
          </p:nvSpPr>
          <p:spPr bwMode="auto">
            <a:xfrm>
              <a:off x="1222375" y="5031322"/>
              <a:ext cx="6765765" cy="10646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u="sng"/>
            </a:p>
          </p:txBody>
        </p:sp>
        <p:pic>
          <p:nvPicPr>
            <p:cNvPr id="3082" name="Picture 21" descr="The City College of New York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12" y="5262346"/>
              <a:ext cx="1095136" cy="485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UConn_Logo.tiff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1164" y="5296414"/>
              <a:ext cx="1045348" cy="335078"/>
            </a:xfrm>
            <a:prstGeom prst="rect">
              <a:avLst/>
            </a:prstGeom>
          </p:spPr>
        </p:pic>
        <p:pic>
          <p:nvPicPr>
            <p:cNvPr id="21" name="Picture 7" descr="AMNH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746085" y="5271169"/>
              <a:ext cx="825915" cy="4775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221" y="5261218"/>
              <a:ext cx="863979" cy="361029"/>
            </a:xfrm>
            <a:prstGeom prst="rect">
              <a:avLst/>
            </a:prstGeom>
          </p:spPr>
        </p:pic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257800"/>
              <a:ext cx="815165" cy="45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" t="4768" r="68851" b="6931"/>
            <a:stretch>
              <a:fillRect/>
            </a:stretch>
          </p:blipFill>
          <p:spPr bwMode="auto">
            <a:xfrm>
              <a:off x="7051117" y="5108818"/>
              <a:ext cx="686836" cy="68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"/>
            <p:cNvSpPr txBox="1">
              <a:spLocks noChangeArrowheads="1"/>
            </p:cNvSpPr>
            <p:nvPr/>
          </p:nvSpPr>
          <p:spPr bwMode="auto">
            <a:xfrm>
              <a:off x="2286000" y="5757446"/>
              <a:ext cx="4472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600" dirty="0">
                  <a:latin typeface="Arial" pitchFamily="34" charset="0"/>
                </a:rPr>
                <a:t>and many collaborating institutions!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21549"/>
          <a:stretch/>
        </p:blipFill>
        <p:spPr>
          <a:xfrm>
            <a:off x="6805187" y="4141019"/>
            <a:ext cx="522101" cy="6821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155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34913" y="986135"/>
            <a:ext cx="2541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006600"/>
                </a:solidFill>
                <a:latin typeface="Arial" charset="0"/>
              </a:rPr>
              <a:t>Existing GUIs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57800" y="5029200"/>
            <a:ext cx="3810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error-prone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not easily generalizable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slow to be taken up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en-US" altLang="en-US" sz="2400" dirty="0">
              <a:latin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9600" y="4798367"/>
            <a:ext cx="2541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006600"/>
                </a:solidFill>
                <a:latin typeface="Arial" charset="0"/>
              </a:rPr>
              <a:t>Code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81600" y="1589544"/>
            <a:ext cx="3505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(too) easy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default settings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inflexible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infrequently updated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strings of applications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3505200" cy="29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3" r="21749"/>
          <a:stretch/>
        </p:blipFill>
        <p:spPr>
          <a:xfrm>
            <a:off x="685800" y="5260032"/>
            <a:ext cx="4016918" cy="1181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04800" y="238125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</a:rPr>
              <a:t>Problems with existing analyses</a:t>
            </a:r>
          </a:p>
        </p:txBody>
      </p:sp>
    </p:spTree>
    <p:extLst>
      <p:ext uri="{BB962C8B-B14F-4D97-AF65-F5344CB8AC3E}">
        <p14:creationId xmlns:p14="http://schemas.microsoft.com/office/powerpoint/2010/main" val="2066516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AutoShape 16" descr="data:image/jpeg;base64,/9j/4AAQSkZJRgABAQAAAQABAAD/2wCEAAkGBxITEhQUExQWFBMXGRoWFxgWGBgcGBwdHBkYGhoaHR4bHiggGBolHSAXJDIhJSkrLi4uHB8zODMsNygtLisBCgoKDg0OGxAQGywkICQsLDQsLDQsLC8sLCwsNC0sLywsLCwsLCwsLCwsLywsLCwtLCwsLCwsLCwsLywsLCwsLP/AABEIAMwA9wMBEQACEQEDEQH/xAAcAAEAAwEBAQEBAAAAAAAAAAAABQYHBAMCAQj/xABJEAACAQMBBQQGBAoIBgMBAAABAgMABBEhBQYHEjETQVFxFCIyYYGRI4KhsjM0QlJyc5Kxs8IINVNidMHR0hUXJEOTohaU4SX/xAAaAQEAAgMBAAAAAAAAAAAAAAAAAQMCBAUG/8QAPBEAAgECBAEJBQYGAgMAAAAAAAECAxEEBSExQRITMlFhcbHB0SJygZGhFDM0QuHwBhUjUmKCJPFDktL/2gAMAwEAAhEDEQA/ANxoBQCgFAKAUAoBQCgFAfhONT0oCp7b4h2NvlQ5ncfkxYI+Lez9prB1Ejp4fKMRV1a5K7fTcpW0uKt0+RDHHEPFsu3+QHyNVuq+B16WRUY/eSb+i8yt3m91/L7d1L9RuT+GBWDlJ8ToQy/DQ6NNfHXxuRk15K/tySN+k7H95rE2I04R6MUvgi67mR82ytqD+6T8oyf8qsj0GcjHu2NofviTnpzImw7jmPKeWB9dDzoEGR0OCGNZX6LNPmlKWKpW62vg7ndDc3Ql2naxyv2y4uLYsQ5wwB5AHyOTmwuO7mqddUUuFFwoVpRXJfsy4bcdLa21Py837kjtLW8WJZYpPUlAJVkkHXBwRgkN1A7tdac5omIZXGdepQcrNartX7sSewt/bK5IXn7KQ/kS4XPk3sn55rJVEzXxGVYijra661r+paKzOcKAUAoBQCgFAKAUAoBQCgFAKAUAoBQCgFAKAUBk3GW+lE0UIdhEY+YoDhSedhkgddAOtUVXrY9PkVKDpym1rff4GcVUd8UAoBQGj8NoufZ+0V/OVh84mq2HRZ5/NZcnFUZdVvE85sybuxOPagkDD3ESsg+x6PoGUbQzWUeEl5X8ie23eCO92bfL+DuE7CQ+5wGTPxbP1ayk7SUjSw9Nzw9fDveLuvhv++08LbZqi5v9lyaRXA9Jg/uk9ceTDQf3DUJauJnOs3RpYyO8fZl++1eJlN1btG7xuMOjFGHgQcH7apPTQmpxUo7PVGr8Gr2V4p0d2ZYygQMc8oIbIGeg0GnSr6TPM57ShGcJRVm737TRatOCKAUAoBQCgFAKAUAoBQCgFAKAUAoBQCgFAKAx7jP+Nw/qf52qirueqyH7iXveRQKqO4KAUAoDUuEEfNbXi+LAfNCKup7M83njtWpvs8zy3Ej7fYt5D1I7UKPeY1df/aohrBoyzF81mNOfd4teB8lPSt3gRq9vqPd2bEfwzTemTfmM1twl5/qdW8t60lpYbVj1khK9pjvDerIvlzgr5MamT0UivCU1CvVwUtpXt8NU/lr8CG4qbMXnivYtYrhVyR05uXKn6yfdPjWNRfmRtZPXfJlh57w8OPyfiS/BP2bv9KP9z1lS4mrn/Sp9z8jTauPPCgFAKAUAoBQCgFAKAUAoBQCgFAKAUAoBQCgMe4z/AI3D+p/naqKu56rIfuJe95FAqo7goBQCgNX4Kj6G5/TX7tX0tjzGf/eQ7n4nzwdYD02E9FdTjz7RT90VFLiic8V+aqda9H5n7wrQYv7J9QrkEHvB5om+6PnSlxQzhu9LER4r9V4nzw6iElte7NmOsbOvwbKkjydSfiKU9nFk5pLkVaWLhxSfy18GfG6EJu9n3OzZtJoGKrnu9YlT9WQMPLApHVOLJx0vs+Khi4dGX7fzX1PTgxGyi8VhhldFYHqCA4I+BqaXExz5qTptbNPyNLq08+KAUAoBQCgFAKAUAoBQCgFAKAUAoBQCgFAKAx7jP+Nw/qf52qirueqyH7iXveRQAKqO2WfZG495JLEJIHWJmXnbK45Mgscg/m5xWag7nOr5nh4Qk4zTkk7LXckN8dyrr0yZreBnic86leXA5hlhqRj1ub7KmUHfQowOZUeYiqs7SWny2+hS5oijFWGGU4IyDqOuo0qs68ZKSTWzNU4Kfgrn9Yv3avpbHms/+8h3PxObhpJybTv4vHtD+xMR/NWNPpNFmbLlYOlPu+sf0PTY7+j7wTx9FmDY8CWVZc/MOKlaTMa653K4S/t9WvQ+rp/Q9vq3SO6UA+GX9X59oqn61OjMQX2jLGuMH4a+D+g28/8Aw/bMVx0huRyyeGfVVvkeyb50fszuMMvteXypfmht4rzXyLxs7ZCw3FzKuAJ+zYj+8oYMfIjlPnmrErNs49XEOpShB/lv8nb9SUrI1hQCgFAKAUAoBQCgFAKAUAoBQCgFAKAUAoBQGPcZvxuH9T/O1UVdz1WQ/cS97yKBVR3DSuFW1mihuHnm5bSLlChzoHOSQvf0x6o6lulW03bfY89nNBVKkI043m77dXb69h3cQN4PSLBZbOY9kXCTBdHAYHCt3qM6Ed+e8VM5XjdFOWYTmsU4V462vHq06uD8jJ6pPTmr8FPwVz+sX7tX0tjzGf8A3kO5+JH7sydnt+dfz2nUfH6T+WsY9Mvxa5eVwfVyfQ9OIj+j7VtLnoMIWPuRyH/9GpU0kmRla57BVKXf9Vp9Ud/GWyPZQXC6NE/Lkd3Nqp+DKPnWVVcSjIqi5c6UtmvD9GdW+sAv9krcIMsqrOB8MSL8AW+Kik/ajcrwEnhMc6T2bcfR+BMcPts+lWUbE5kT6KTxyuMH4ryn41lB3RqZnhuYxEktnqvj6PQslZmgKAUAoBQCgFAKAUAoBQCgFAKAUAoBQCgFAKAybjVBia2f85HX9llP81UVd0emyCXsTj2rz9DOKqPQH0ZG5QuTygkhc6ZOATjxwBr7qGPJV78QkrAMASAwwwB0IznB8dcGgcU7N8D5oZGr8FPwVz+sX7tX0tjzGf8A3kO5+JDzP2e8WemZlH7cIX97Vh/5DbiuXlX+vgyX412mYreTwdoz9Zc/y1lVWhq5BUtOcexP5f8AZO3qenbHz1d4FcfpqA2P2hisn7UDSpv7Lj+xSt8H+hFcH9oCW0lt217NjgH8yTJx+1z/ADFRSeljazyi4V41VxX1X6WO/hvsVrU3sZzgT8q571CKyn9lhU01a5RmuJVfmpf46993f6oudWHJFAKAUAoBQCgFAKAUAoBQCgFAKAUAoBQCgFAUni3s0y2XaAawuH+qfVb94Pwquqro6+S1uRiOS/zK3x3Rita568UAoBQGr8FPwVz+sX7tX0tjzGf/AHkO5+JAb8N2e2lfoA9u/wAin+lYT0mb2Xrl5e49kl4l64qWvPs6Q98bI4+DBT9hNWVF7JxsnnycXFdd19Dn4R3nPYch6xSOnwPrj7x+VKT0M87p8nE8rrSfl5FU3Rf0HbMludEdniHkfXiPnjlH1qwjpOx08avtOXxq8Uk/J/vsNgAq88qftAKAUAoBQCgFAKAUAoBQCgFAKAUAoBQCgFAKA8rq3WRGjcZR1KsPEEYI+VGZQm4SUo7o/nPb2yXtbiSB+qHQ/nKdVb4j7c1qNWdj3uGrxr0lUjx+j4o4KgvFAKA1fgp+Cuf1i/dq+lseYz/7yHc/ErvF9eW/BHfCh+TP/oKwq9I38j1w1v8AJ+Rqu3IfSLGZRqZIG5fMoSPtxVz1ieaw8uaxEW+El4mecFb7EtxF+ciyAfokqfvLVVJndz+l7EJ9Ta+f/RMbybqtNte2lUERlRJIw7jCw7/E5jHwPhWUo3mauFxyp4GcHvey/wBvTU0GrThigFAKAUAoBQCgFAKAUAoBQCgFAKAUAoBQCgFAKAp3EfdT0yISRD/qIh6v99epTz7x78+NV1IX1OrleP8As8+TPov6Pr9f0MRYEEgggjQg9Qe8HwNa57BO+x+UJFAavwU/BXP6xfu1fS2PMZ/95DufiRHGiP8A6qE+MOPk7f61jV3NvIX/AEZL/LyNK3Um57K2bxhjz+yAatjsjz2MjycRNf5PxMj3Ib0ba6x64EktufIcwH2qtUQ0lY9RmH9bAufZGXh6m5VsnjhQCgFAKAUAoBQCgFAKAUAoBQCgFAKAUAoBQCgFAKAUBQt/twxc5ntgFuOrL0WT/JX9/Q9/jVU6d9UdrLc05n+nV6PB9X6GQXEDIzI6lHU4ZWGCD7xVB6qMozipRd0zzoZGr8FPwVz+sX7tX0tjzGf/AHkO5+JxcbE+ktT4rKPkY/8AWoq8C7IH7NRdq8y3cNJubZtv/dDL+y7Cs6fROXm0eTi5/B/NI7tmbtQQ3E1yBzTStnJ/JBAyF8MnUnvqVBJ3KauMqVKUaT6Mfr3k1WRqCgFAKAUAoBQCgFAKAUAoBQCgFAKAUAoBQCgFAKAUAoBQELvHuvbXi4mT1x7Mi6OPj3j3HIrGUVI28Lja2GfsPTq4fvuMx23wxu4iTAVuE7gMLJ8QTg/A/CqXSa2PRYfOqFTSp7L+a9fp8Sz8IbGWGO5WWN42510dSp9n39RWdLic7O6sKk4ODTVnsTe+O6S37Qc0hjSIuW5QCx5uXQE6L06kHyrKcOUaeBx7winZXbt3aXJjY2yYrWJYYVKouTqSTk6kknvJrJJJWRq168683Ob1O6pKRQCgFAKAUAoBQCgFAKAUAoBQCgFAKAUAoBQCgFAKAUAoBQCgFAKAUAoBQCgFAKAUAoBQCgFAKAUAoBQHy7gAkkADqToKA47bbFtI3LHPC7fmrIjH5A5oDsdwMZIGTgZPf4edAfVAKAUAoBQCgFAKAUAoBQCgFAKAUAoBQCgFAKAUAoBQCgPOadV9pgv6RA/fQHjbbSgkYpHLG7gZKq6swHTJAOQKA6qAUBkVhB/x3aN0LlmNhaNyRwKxVXbmZQzYOTnlY+OCoGNciS2XvC/ZMicvoiJ4NGWVh78g6/HNCLmY712V7Z32z7a4uHuLZLiOS2eQgnHaxhgx6l00GucBtMA4Ak3u4mCIzscKoLE+4DJoQVvhtt2a92fDcT8vaOXB5AQvquyjQk9wFAWigFAKAUAoBQCgFAKAUBA717oWm0BGLpC4jLFMOy45sZ9kjPQUBgFrutbHbQsSpMHpDx93NyqGYDIHXTGaEmuycG9jkECB1PiJZMj5kj5ihFzOtq3l3sDaHZRTyS24CyCNySrxksCpXorgqw5lx0B6HFCT+gbeYOiuuqsAw8iMihB6UAoBQCgFAKAUBFbf3ctb1VW6hWZVJKhidCRgkYIoDIuBUQTaN2o6LGyjyEqgUJZuVCBQH862u2rnYW0rlTGHR2OUYlQ8fOzRujYOCAeuCPaB1Ggk0fZPGHZ0uBL2tu3T6ROZf2o+bT3nFCLEpvBs222vDC1vcRsYZkmWRMPgqdVIB0yO494HhQFX4w7y3qwzW8dq8VsxEclyxBDqwGUQDoG9kk92RjXNCTn4b7x3dvs+GOPZs9wgMhEqOgVsyMdAddDkfCgNOfa6R2oubgejqI1kkVzqhIBKHHVgTjTqelCCnbP37vr3mfZ+zu0t1JUSzzLFzEdeVcHp45PgcEEUB27v8QFkufQ7yBrK8/JRmDRv4cjgDJI6aYPQEmgPnfTfi5sC7f8AD3kgUqBP2yKh5gMaBWZfWPLqOtAccHFFWtoHS1kmu5g7C2gJcqquyBnfl9VTjry9/TvoDgteLpjnEV/YyWYOPWLE8oP5TKyKeT+8M9+mlAWjfHe9rEB/RJp4eUM0sRXkXJIw2Tkdxz01oCP3S4hm/kCw2U4jDcrylo+RDjOuuT3dPGgOrfLfdtnsS9lPJCOX6ZCnJltOU5OQc6fEUBIbnbyNfRGU20tumhQy4+kBz6y4/J6a9+aAsFAfz3bOF3nyxAAu5MknAHqP30J4G6z7btUUs9xCqjUlpEA+00IMR3xhk25tPFkrNAiLD25UiIYZmeTJ6j1sAdW5dNDmhJqu8G17ixjRbexku40jGWWRF5QoxgggsTgZ0BoQQW7/ABUjntpriWAxlJEiiijftXldwSqJ6q+scfIE91Ac+x+KjtfLZ3dp6OzOIgVlEhV2xyK4CgakgZB0J6dcATu9e/0VrMtrDE93ePgCGMgYyMjnY55dNehwNTga0BH7Q302laJ215swC3HttBOsjID3lcDI9+QPfQFx2HtiC7hWeBw8bdD0II6qQdVYHqDQFb3k3/SG4FnawveXh/7aMFRdM4dznBxr0OB1xpQHDf777QswJL/Z3JbkgNJBOshTJwOZSB88j7aAuuyNpxXMKTQOHicZVh8iCDqCDkEHUGgMc4I/1ne/oP8AxhQllx3k4jvYkekbPnRGZlR+0hIfHeAGJGRrqBQgmt1t5Jrs5exntoyvMrzFBk5GF5c8wJBJyRjSgPOzNhtq0WV4e0iJYASqBIhUlTgqSUOnUHoRQFS2vwStmyba4khPcsgEqD7rfNjQm5QNr7A2jsOeOcMurYSSMnkfGpjkBAIyM+qc95ByMgDSOLN+txsRJ19mVreQeTYOPtoETfCH+qbXyk/iyUIKh/SE2mypa24JCuZJn9/JyqoPiMsx8wKEo0fc2yENhaRj8mGPPvJUFj5liT8aEGY/0grflkspl9WTEi8w6jlMbofMEsR50JRYOId+bjd7tj1lS2c+bPET9tAOBWzkTZ5mAHaTSPzN34Riir5DBP1jQMjf6QsS+j2jYHN2zLnvwY2JHkSq/IUCL1uxCs+y7ZJRzrJaxq4PeGiAbPmCaEGV8Mrp9m7Xm2fKTySExgnvdctC/h66EjzKjuoSXHiSfTLmz2UvSVvSLnHdDGeh105myAfECgNBRQAABgDQAdKEH7QH86yWMc+8bwzKHie6kDqehHK5xp7wKE8DWpeF+yGGPQ0X3q0in5hs0IM93ytbvYUsL2VzKbWTIWKU86Ky4JQg6FSDoRhtDr30JNR2Bt5b7Z4uVHLzxvzLnPKy8yuue8BgcHvGDQgyXgBs/tbh5G1S3RWVe4SSgoH8wiOPrGhJp97uNYC6baDRsZlPbY5jyc6jR+XpzDAPhkZxmhBm/Awm42hc3UvrS9mXJ/vSuCxHyIHgNKEs2zaFsssUkbDKujIR4ggg0IMM4Lbbe39PjJyq27XIHdzReqT5sCv7IoSzu4ARGS5vZ5DzShIwWPUmV5Gc/EoKBmt7y2SzWlxE3R4nX5qcHzB1oQZX/R52mxF1ASeQCOZR4Fsq3lnCUJZXOH28cdjeXsrqzsyukUaAlpHMwwo008/Dx6UBZ+Ge0Itp38txetz3ketvCfwUcemWjB6uG6k6+yfIDYqEGEcGt8I7WWSzuHCRytzRuxwok0UqT+SGAXB6ZGO+hLN3oQZlx12jH6JHaj17iaVCiLq+ATrj3nCDx5vcaEo8uJWzWt934YTqYRbI3mvKp+2gRM8J72NNjQuzqqRiXtCTouJHJz4aYNCDO9+YLm92Va7RkDMVknByACsMkmImIA6DkQZ8Hz76Emu7g7UW52fayKQT2SI+O50AVwfJgfsoQZtx2nM91ZWcI55sMeUdeaUoqA+HssfcNelCUWbibYiDYLQg5Ea28efHlkjGfjihB08FP6ph/Tm/ivQlkH/SE/FbX9ef4UlCEXrcY/8A86y/w0P8NaAzfjtsVke32hF6rArG7DqGU88L/Ahhn9GhKLDwtSS6e52rOvK9wRFEvcsUeAcZ7i4P7OaEGh0AoD+e7KRf/k+cjHpkgznTVXUfbp50J4H9CUIMQ47bwwTNBbROJGjZnkKHIUkcqpkdWOW06jTxoSi98PtjyWmyFjmHLIUlkZT1XnLMFPgQpGffmhBS/wCjj7N744t/PpN/+0JZss0YZSp6MCD5EYoQYdwhQ2G1p7Kf1XKGNSdOYowZSP0k5mHuoSzZtubRS3t5pnOFjRmPwGg8ycAe80IMd4IbuNMl5PIMJLEbVT+cW1lI8QMIM+OR3GhLPrgg5tb+8s5/UmZVGD3tCXyB45Vyw8VBNAzVd8dqLbWVzMxA5Y25c97EEIvmWIHxoQZ3/R+2IyRT3TAhZOWKPPeE5uZh7uY481NCWRHBWBG2pdMyqxVJGQkAkEygEjw0OM+/30DPbinu1Js+6Tadl6ilwz46JKfysfmSagjxJ/O0A0/cremLaFssqEBxpLHnVG7x5HqD3ihBxWPDzZ8dq1q0Xaxu5kZpMc/MdMhlAK4GgxjTzNARycMhGOWDaO0YIugjSf1QPBcj1aAkt3OH9laS9uA89x/bXDmSTOMZGdAcaZxnGmaAnttbKiuoJIJl5o5Bhh0PUEEHuIIBB8QKAoVpwXsFbLS3EiZyY2dApx0zyIGOPOgNEW0jEYiCL2QXkCYHJy4xy46cuNMUBTf+WdvG7NaXN3ZB9WS3lwh+qwOP8u7FASe7O49pZO0yB5bhvanncvKc9dT0z34GT30B4bxcPrO9lMs5mLHGiysEGBgYXoDQDd3h7Z2Uomg7YMM6NKxQ5GDlehOKA5dqcL7C4leWXt2d2Zz9M2AWOSFH5I9w91ActhFsjY1ysXbyJLKoUI7yOoBbQkYKx5YdTjvoD14t3fPbx2EYD3N7IkcakZ5VVgzykeC46/HuoC4bJ2elvBFBGMJGiovkBjJ9560B10BBb07p29+IxP2mIyxXs3Ke1jOcdegoCt/8nNlYxyzY/WtQm59twh2YRhhOw8DO+KC5M7A3C2dZsHgt1Dr7LuWdh+iXJ5fhihB7b07pW9/yduZcIGAEcjIDzYzzAe107/fQEDFwj2apyvpCnxWdwfsoC9RRhVCjoABr100oCB3p3NtL/lMyESp7EsbFJFwcjDDrg6gHODqKAh34Zwycoury+u41wRHNPlNOhPKASffnNAXOztI4kWOJFSNByqqgBQB3ACgIHefcm0vWWSRWjnXHLNCxSUY6ajrjuyDjuxQEU3DOCRlN3dXl4qHKxzzZTPjhQMn30BObe3UtrqKOFw8cUfsrC5jAGOXHq/k47qArsfCHZqnK9up8VmYH5igJTeDh/Z3jq85mJVFQASsFwucHHTm1OtARkXCLZqnmXt1bplZnB8sjWgL9QCgPNplGhYA+YoTyX1H56Qn5y/MUuTyX1HoDnpQxPgzqOrL8xQnkvqCzKdAwJ8xQcl9R6UIFAKA+WcDAJAJ6ZPXy8aEpNme7/cMzfXK3UU4hlAVWDpzqeQ5VhqMHuIOQcD35EE1uxud6PM91cztd3rryGZ1ChV/MjQaIPL7MnIFqoBQCgFAKAUAoBQCgPlnAwCQCenvoTZn1QgUAoBQCgFAKAUAoBQFL333Qs3hurkxfTiN5OcO/tImnq83LjQDGKqqQjZysdbL8wxEalOipezdK1ls312uUnhfu1bXb3HpEfOIxHyjmZRli+T6pBPsiq6cFJu52M3xtbDxhzTte/U9rdfebJZ2qRRpHGOVEUKoyTgAYAydTp41sJWPKVJyqSc5bvcpW/W5Vm0F1crGVnCvMXDOckDmOVJK4PuFVzpxs2dfLsyxCqwpN3jdK1l3b7n7uBubaJBbXRQtcFRKHLMMFhnAUHlwAcailOEbJkZlmNeVSdG/s3tay4du5eqtOMKAUBn+/W5NzeXUc0UqqoVV9YsChDE8y4Gp1z1GoqmdNydzuZdmVHD0XCcW3f59j/bL+owB31ccNn7QCgFAKAUAoBQCgFAKAz/fncm5vLuOaKVVUKq+sWDRkEnmTA1Pf1GoqmdNydzuZdmVHD0HCcW3r1a9j/bL+KuOGVzcvbT3XpZZgyx3Dxx4AHqADHTr51hCTdzoY/DRoc2lu4pvvLJWZzxQCgFAKAUAoBQERvf8AiN3/AIeb+G1YVOg+42sD+Jp+9HxRQ+CXtXnlD++aq6O7+Hmdr+INqf8At5Gp1eebIffH8Qu/1En3DUS2Zt4H8TT95eJB7P2ldw7Pszb2vpC+joXPaqnLhF0wdWzr08Kri2oqy4G5Vo0KmKqc7U5PtO2jd9focOxOJYlSVpIcMCiwxREvJIzByQBgaDlGvv8AHAJVLl2IyVwlFRlprdvRJK3qee0N/b+3w8+zjHESBkuc+RblwD7iBR1JLdE0sqw1X2ada77v1LpszbC3NsLiAFwykqhIU8wyOQ9ynIxnp39KzUrq6OTWw8qNbmqmlnv2dZS9q8QLy3lSKayWJn5SMzB9C3LnKDB1zpmsHUa0sdajlNCrBzp1bpX4W7eJNb4b13Fkeb0MywaDte1AHMe4gKSPM6a1lKbjwNTA4GliVbnLS6rcPmj63O3pnvfWNp2UGGxL2obLAgcvLyg+OvupGbfAjHYGlhtFUvLqtbTrvdnHvVvrcWUhD2RaItyxydsAH0z0CEqeuh8KiU2uBbg8tpYmN1V14q231R2vveYbQ3F5A1sxblji5gzvoCCNBy9+QcYx5VPLsrsqWX85X5qhPlLi7WS/fZuc1ttna0sYmjs4FQjmWOSVu1I6juCgn34qOVN6pGcsPgacublUk31paevyOvdnfFLtZFEZjuogS0DEZJGmjeHNocgYJ17szGd9OJXi8vlh3Ft3g/zfvs17SB2xv9e2zok9isRf2czB8jIB9gY0z41g6klujdoZVh60XKnVvbf2beJ2bz78Sw9o1tAskULiOSaRsIXzgxoBq5Hee7B+Mup1FOEyyFTkqrKzkrpLe3W+o6LPf6JrH0po2Dh+x7JTktIQCFU41BBBzjTXripVT2bmFTKpxxPMp6WvfqXWz0O09rhe0NnAVxnslmPa+WccpPlS8+ox5nAt8lVJd/J09T53b3ye8a6EduQYUBRHYK7OQ+UbOiesuP3+FIz5TZOKy6OHVNzn0nq1slpquvRkVtHf68gnjhnsliZyuMyh9GblyOUYPf31DqNO1jZp5VQq05VKdW6V+FtlfiSe/wDte+hjkFvB9H2fM9xzr6nXmAQ65Awc69emlTOTWxr5bh8NUmnVnrfSNt/iVPhttK8ht5Bb2RuUMpy3bImG5E9XDAk6YOffWFNtJ2R1M1o0KlWLq1eS7bWb4vUuG1d5r2C3SZrAnR2mXtl+iCtgE4U8wK+tkDTvrNzklexyaOCw9Wq6aq9Vnyd7/HTq7Tj3Y34uL18R2X0YZVkft19QHvwVBbTJwKRm3si7F5ZSw0byq620XJ3+rJHe7ea4s8utmZoAoLS9qFAJJGCvKT4a9NamUmuBr4HBUsT7LqcmXVa/1ujo3Q27PdoZJLY28ZCmNi/Nzg5yQOUEAYGpGudKmMm+BhjsLTw8uRGfKfHS1vq/0LBWRoigFAKAiN7/AMRu/wDDzfw2rCp0H3G1gfxNP3o+KKHwS9q88of3zVXR3fw8ztfxBtT/ANvI1OrzzZD74/iF3+ok+4axlszbwP4mn7y8Tw3X/q23/wAOn8MVEOgu4yxn4ufvPxM/4K2atPNIRlo40Vfdzlske/C4+JqqjudzP6jVOMFs27/D/s0HftAdn3QIz9Ex+I1B+BANWz6LOHlzaxVO3WiC4OH/AKJ/dM33UqKWxuZ7+IXurzK/xb/H7X9BP4prCrub2S/hane/A07bOzluIJYX9mRSufA9x8wcH4Vc1dWPO0Kzo1I1I8GZxwn2i0M89jLo2WZR4OmjgeYAI/RJqqm7Ox385oxq0o4mH7T29CwbVX0vasMPWKzXt5PDtGx2an3jRvnWT9qduo0aP/HwUqnGo7LuW/oVDild8+0oo3yY41jBUDPtNl8DvJHKMe4VXU6R1cnp8nCSlHd317loXn/51b/2N3/9d6s51dvyON/LKv8AdD/2RRLC4kbbS3EUMyRSSgetGy6OoRi2mAM5PyqtP27nZqRgsvdKcotpda4O6t4HZxrciW1I6hJCPgyVNZ2sVZArwqLtXmX223bhNlHaSrzoFXm1IJb2mfI1DFsnPvq3krk2ZxZYyosQ60HZ307urusVvfXdbsrKIWMZBgmE/KMsxOCC2uSzA8ungPdWE42jodDAY7nMRJ4h9KNupd3Z6kds7i30E9vqNCYmH3W6eWahVesvq5Bxpz+a816Fj3Nu7Kee5ubZz2koTtYmHKVK5HNjvznUgkZrKFm20aGOp4ilThSqrSN7PrvwKtxT/rGz8k/jVhU6SOlk/wCEq/HwL3vx/V93+qf91Wz6LOLl/wCKp+8iu8GPxKb/ABDfwoaro7Pv8kb+ffiI+6vFl8kQEEEZBGCD3g9auOKm07oyLddzs3az2zEiKQ9mM+DetC3vOvL9Y1rx9mVj1GMX23Aqquktf/r1LZv4xuJbbZ6n8M3aTY7okOT5ZI0961ZPW0TmZcuZhPFP8qtH3n6FxRAAABgAYAHcKsOU3d3Z9UIFAKAUBzbTtBNDLEekiMh+spH+dQ1dWLKVR06kZrg0/kY9w82sLC8lhuvow47Ni3RXUnlJ8FOTr01B6a1RB8l6nqs0oPF4eNSjrbVdqfn2G0RSBgCpDA9CDkVsHkmmnZlR4gbbTsWs4iJLq4+iWNTkgNoWbHsjGev7garqPSyOpluGlzirz0hDVvu4IsENssFqsWfVjiCZPgqY/wAqztZWNCU3VrOfW7/NmccEWHNdDOvLF++SqKO7PQfxAtId8vIvW/TgbPuskD6Jh8xpVs+izi5em8VT70V/g2w9DkGRntm0+olY0tjez1f8he6vFlf4tOPT7bUaImden0rdfCsau5vZKn9lqd78DXAc9KvPLmT8S7RrS+gvohjmIJ8OdOoPuZNPgaoqKzuemympHEYaWHnw8H6Mt/D20bsHupB9LduZj7lP4NfILqPOrKa0v1nLzOa5xUY7QVvjxfzKjxWsXhvIL1RlPUB9zxtzAE93MMY/RNV1FZ3Opk1SNShPDvfX5NW+nmabsraUVxEssTBkYZ07vcfAjvFXJ3PPVqM6M3Cas0RM28oa8jtbcCY6tcMD6sSgaajq5ONP3dRjy/asjZjg2qDrVXyf7V1v07SicbWHaW+v/bk/etU19vgdr+H17E+9eZrasD0OfKtk8w1YpvELbz2b2ciluTtW7VR+UuBke8gZI99VzdrHVyzCxxEakXvbR9TJyXZlleIsjRQzKwyH5VJx+l1FZWUjTVbEYaTgpOLXC/kUrYux4rfbnZ2ueyWFmkXJITm05MnXr2ZwfGq1FKeh16+InWy3lVt3LTttx8UcPFSRf+I2mo0VCden0udfCoqbl2Tp/ZKnx8C/b667Pu8a/Qv92rZ9FnEwGmKp3/uRV+Dd0gtJ1LKGExcgkDCmOMA+WVb5VXR2Z0s9hJ14tL8tvq/UsO5+0nuDdS8xaEzlIPDlRVBK+4tmsoNu7NDHUY0VTha0uTeXe+v4FZ4x7GzHHdpo0ZEbkdeUn1D8G0+tWNWPE6GRYi0pUZbPVd/H5rwJDhysly020JwOeQLDHjoEQAMR4BnB+INTT19plOacmio4WnstX3vb5IvNWnGFAKAUAoBQENt3de0u8GeIFxoHUlXx4ZXUj3HIrGUU9zbw+Or4fSnLTq3RXl4V2QOklyB+aJEx9zP21jzSN555iHvGPyfqT+wd1LSzOYIgHOhdiWf5noPcMVlGCWxpYnHV8RpUlp1bI9dvbuW15yekRl+Tm5fXdcc2M+yRnoOtJRUtzHDYyth7807X30T27yKXh1s0EHsDkaj6Wb/fWPNRNh5vi2rcr6L0O/be6VnduJJ4y7hQoPPIugJPRWA6k1lKCluU4fH18PHk05WXcvNHLa7g7PjcOkJDDOD2kp6gg9W8CaxVOKLZ5ripx5Mpady9DxHDjZn9gf8Ayzf76c1Ey/nGM/v+i9CZ2FsG3tFZLdORWPMRzM2uMflE91ZRio7GpiMVVxDUqju12LyG8Ww4ryEwzc3KSGBUgMCD1BIIGmR06E0lG6sxhcVPDVOchuSEUYVQqjCgAADoANAKyKG23dnneWkcqNHIgdGGCrDINQ1cyp1JU5KUXZoqD8MLHmJUzop6osnqn3HILfbWHNROos7xNrPkvtt+19Cy7H2Hb2sZjgjCKfaxklveWOprJRS2OfXxNWvLl1HdkIOHGzP7A/8Alm/31jzUTc/nGM/v+i9CT2FuvaWjM1vGULABvXdsgaj2mOKyjBR2NfEY2viElVd7diXgem2tgQXTQmYFhExdV05SSPyhj1h7qOKe5jh8VUoKSp6cpWvx+BDy8P7bmJhkubYMcskEpVCfIg48hpWPNo2o5tWtacYztxkrvyJTZO7FrbxSRRx6SgiRiSXfIIOW6956Yxk1koJKxr1sbWrTU5PbbqXwIz/lxsz+wP8A5Zv99Y81E2P5xjP7/ovQl9j7vW1tG8UMfLG5JdSzMDkcp9onTGmKyjFLY1a+LrV5qc3qttl4FcbhZs8vzfTcv5nOOXyzy8+PrVjzUTf/AJ5iuTbS/XbX0+hK3+8Nhs/srdiIhgcqqpIVc4y2OgJzr1OpqXKMdDWp4TE4vlVUr9bvuzl4iXxMC2kQDz3ZESKdcLkcznwAHf3de6oqPS3WWZXS/qutPSMNX5IsWyrBIIY4U9mNQo9+B1PvJ1+NZpWVjQrVZVajqS3bOupKxQCgFAKAUAoBQCgFAKAUAoBQCgFAKAUAoBQCgFAKAUAoBQCgFAZhxk2XGOyuRntD9GdRykDJGmOupqmquJ6LIq8vapcNye3A2aroL2VnluZF5S8hB5V/NQAAKKygvzM0syrOMvs8ElBPZce19ZcasOUKAUAoD/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18452" name="Text Box 21"/>
          <p:cNvSpPr txBox="1">
            <a:spLocks noChangeArrowheads="1"/>
          </p:cNvSpPr>
          <p:nvPr/>
        </p:nvSpPr>
        <p:spPr bwMode="auto">
          <a:xfrm>
            <a:off x="685800" y="228600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From R to a web app</a:t>
            </a:r>
          </a:p>
        </p:txBody>
      </p:sp>
      <p:sp>
        <p:nvSpPr>
          <p:cNvPr id="4" name="AutoShape 2" descr="https://mail.sci.ccny.cuny.edu/Session/59759-eHe3Jg9MZLEPeLqPw39d/MessagePart/INBOX/96128-02-B/IMG_37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GBIF1.PNG"/>
          <p:cNvPicPr>
            <a:picLocks noChangeAspect="1"/>
          </p:cNvPicPr>
          <p:nvPr/>
        </p:nvPicPr>
        <p:blipFill>
          <a:blip r:embed="rId2"/>
          <a:srcRect t="35208" r="53333" b="36688"/>
          <a:stretch>
            <a:fillRect/>
          </a:stretch>
        </p:blipFill>
        <p:spPr>
          <a:xfrm>
            <a:off x="533400" y="2286000"/>
            <a:ext cx="4267200" cy="1447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GBIF3.PNG"/>
          <p:cNvPicPr>
            <a:picLocks noChangeAspect="1"/>
          </p:cNvPicPr>
          <p:nvPr/>
        </p:nvPicPr>
        <p:blipFill>
          <a:blip r:embed="rId3"/>
          <a:srcRect t="6667"/>
          <a:stretch>
            <a:fillRect/>
          </a:stretch>
        </p:blipFill>
        <p:spPr>
          <a:xfrm>
            <a:off x="5383369" y="1219200"/>
            <a:ext cx="3179855" cy="5267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66800" y="4071620"/>
            <a:ext cx="3352800" cy="881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68580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i="1" kern="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use of GBIF occurrence data</a:t>
            </a:r>
          </a:p>
        </p:txBody>
      </p:sp>
    </p:spTree>
    <p:extLst>
      <p:ext uri="{BB962C8B-B14F-4D97-AF65-F5344CB8AC3E}">
        <p14:creationId xmlns:p14="http://schemas.microsoft.com/office/powerpoint/2010/main" val="403454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3" name="Text Box 3"/>
          <p:cNvSpPr txBox="1">
            <a:spLocks noChangeArrowheads="1"/>
          </p:cNvSpPr>
          <p:nvPr/>
        </p:nvSpPr>
        <p:spPr bwMode="auto">
          <a:xfrm>
            <a:off x="661987" y="2577405"/>
            <a:ext cx="36814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Foreground: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Flexible, interactive, expandable GUI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05000" y="628406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Combine code-based methods with GUI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410" y="2088462"/>
            <a:ext cx="2778590" cy="233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3" r="21749"/>
          <a:stretch/>
        </p:blipFill>
        <p:spPr>
          <a:xfrm>
            <a:off x="4288882" y="5105400"/>
            <a:ext cx="4016918" cy="1181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3670" y="4845738"/>
            <a:ext cx="381213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Background: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R code from new packages: reproducible</a:t>
            </a:r>
          </a:p>
        </p:txBody>
      </p:sp>
      <p:pic>
        <p:nvPicPr>
          <p:cNvPr id="2050" name="Picture 2" descr="C:\Users\Robert Anderson\AppData\Local\Microsoft\Windows\INetCache\IE\Y7EIZ0VD\ideasBulb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8625"/>
            <a:ext cx="1251603" cy="1247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sci.ccny.cuny.edu/Session/59778-hFFp1V6whoLKlIrb5ZKf/MessagePart/INBOX/96086-02-B/ua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washington universit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Image result for washington universit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457200" y="4876800"/>
            <a:ext cx="8153400" cy="1752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u="sng"/>
          </a:p>
        </p:txBody>
      </p:sp>
      <p:pic>
        <p:nvPicPr>
          <p:cNvPr id="3082" name="Picture 21" descr="The City College of New Yor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74" y="5078244"/>
            <a:ext cx="1436926" cy="63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5967254"/>
            <a:ext cx="1601371" cy="50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3328" y="4962179"/>
            <a:ext cx="1532072" cy="90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963" y="5076412"/>
            <a:ext cx="1589237" cy="4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Conn_Logo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5122945"/>
            <a:ext cx="1371600" cy="439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791200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67400"/>
            <a:ext cx="1413749" cy="59076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23" y="5113363"/>
            <a:ext cx="1069577" cy="6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5" b="31432"/>
          <a:stretch>
            <a:fillRect/>
          </a:stretch>
        </p:blipFill>
        <p:spPr bwMode="auto">
          <a:xfrm>
            <a:off x="5943600" y="5921675"/>
            <a:ext cx="1371024" cy="55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4" descr="Image result for jorge velasquez tibat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Image result for jorge velasquez tibat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Image result for jorge velasquez tibata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2" descr="Image result for jorge velasquez tibata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https://static.wixstatic.com/media/e41566_c2e33a671ebd453286694e22f387969f~mv2.jpg/v1/fill/w_258,h_258,al_c,q_80,usm_0.66_1.00_0.01/e41566_c2e33a671ebd453286694e22f387969f~mv2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286000" y="3124200"/>
            <a:ext cx="4530198" cy="990600"/>
            <a:chOff x="2286000" y="3505200"/>
            <a:chExt cx="4530198" cy="990600"/>
          </a:xfrm>
        </p:grpSpPr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2286000" y="3505200"/>
              <a:ext cx="4530198" cy="9906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324614" y="3594738"/>
              <a:ext cx="687384" cy="8248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3" descr="Anderson_Robert_original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2214" y="3560555"/>
              <a:ext cx="741505" cy="82705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" name="Picture 3" descr="bobsmall.jpg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8214" y="3560556"/>
              <a:ext cx="735143" cy="8537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6214" y="3580561"/>
              <a:ext cx="770599" cy="83189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026" name="Picture 2" descr="http://jetzlab.yale.edu/sites/default/files/styles/people_thumbnail/public/pictures/picture-21-1475868396.jpg?itok=l1pZYR4y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50" b="11475"/>
            <a:stretch/>
          </p:blipFill>
          <p:spPr bwMode="auto">
            <a:xfrm>
              <a:off x="5220214" y="3560555"/>
              <a:ext cx="736073" cy="8487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Pictur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1" t="10344" r="38679" b="24471"/>
            <a:stretch/>
          </p:blipFill>
          <p:spPr bwMode="auto">
            <a:xfrm>
              <a:off x="3010414" y="3584241"/>
              <a:ext cx="680688" cy="83372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5" y="742660"/>
            <a:ext cx="6935168" cy="2076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477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7975" y="349984"/>
            <a:ext cx="8531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2"/>
                </a:solidFill>
                <a:latin typeface="Arial" pitchFamily="34" charset="0"/>
              </a:rPr>
              <a:t>Wallace</a:t>
            </a:r>
            <a:r>
              <a:rPr lang="en-US" altLang="en-US" sz="2800" dirty="0">
                <a:solidFill>
                  <a:schemeClr val="accent2"/>
                </a:solidFill>
                <a:latin typeface="Arial" pitchFamily="34" charset="0"/>
              </a:rPr>
              <a:t>: currently under expansion …</a:t>
            </a:r>
          </a:p>
        </p:txBody>
      </p:sp>
      <p:sp>
        <p:nvSpPr>
          <p:cNvPr id="2" name="AutoShape 2" descr="https://mail.sci.ccny.cuny.edu/Session/59778-hFFp1V6whoLKlIrb5ZKf/MessagePart/INBOX/96086-02-B/ua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washington universit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Image result for washington universit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Image result for jorge velasquez tibat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Image result for jorge velasquez tibat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381000" y="1660029"/>
            <a:ext cx="808840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 dirty="0">
                <a:solidFill>
                  <a:srgbClr val="006600"/>
                </a:solidFill>
                <a:latin typeface="Arial" pitchFamily="34" charset="0"/>
              </a:rPr>
              <a:t>Jamie M. Kass, Bruno </a:t>
            </a:r>
            <a:r>
              <a:rPr lang="en-US" altLang="en-US" sz="2000" dirty="0" err="1">
                <a:solidFill>
                  <a:srgbClr val="006600"/>
                </a:solidFill>
                <a:latin typeface="Arial" pitchFamily="34" charset="0"/>
              </a:rPr>
              <a:t>Vilela</a:t>
            </a:r>
            <a:r>
              <a:rPr lang="en-US" altLang="en-US" sz="2000" dirty="0">
                <a:solidFill>
                  <a:srgbClr val="006600"/>
                </a:solidFill>
                <a:latin typeface="Arial" pitchFamily="34" charset="0"/>
              </a:rPr>
              <a:t>, Matthew E. Aiello-Lammens, Robert </a:t>
            </a:r>
            <a:r>
              <a:rPr lang="en-US" altLang="en-US" sz="2000" dirty="0" err="1">
                <a:solidFill>
                  <a:srgbClr val="006600"/>
                </a:solidFill>
                <a:latin typeface="Arial" pitchFamily="34" charset="0"/>
              </a:rPr>
              <a:t>Muscarella</a:t>
            </a:r>
            <a:r>
              <a:rPr lang="en-US" altLang="en-US" sz="2000" dirty="0">
                <a:solidFill>
                  <a:srgbClr val="006600"/>
                </a:solidFill>
                <a:latin typeface="Arial" pitchFamily="34" charset="0"/>
              </a:rPr>
              <a:t>, Cory </a:t>
            </a:r>
            <a:r>
              <a:rPr lang="en-US" altLang="en-US" sz="2000" dirty="0" err="1">
                <a:solidFill>
                  <a:srgbClr val="006600"/>
                </a:solidFill>
                <a:latin typeface="Arial" pitchFamily="34" charset="0"/>
              </a:rPr>
              <a:t>Merow</a:t>
            </a:r>
            <a:r>
              <a:rPr lang="en-US" altLang="en-US" sz="2000" dirty="0">
                <a:solidFill>
                  <a:srgbClr val="006600"/>
                </a:solidFill>
                <a:latin typeface="Arial" pitchFamily="34" charset="0"/>
              </a:rPr>
              <a:t> &amp; Robert P. Anderson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2000" dirty="0">
                <a:solidFill>
                  <a:srgbClr val="990099"/>
                </a:solidFill>
                <a:latin typeface="Arial" pitchFamily="34" charset="0"/>
              </a:rPr>
              <a:t>… and Jenna Rios, Sara Varela, Hannah L., Owens, Brian S. </a:t>
            </a:r>
            <a:r>
              <a:rPr lang="en-US" altLang="en-US" sz="2000" dirty="0" err="1">
                <a:solidFill>
                  <a:srgbClr val="990099"/>
                </a:solidFill>
                <a:latin typeface="Arial" pitchFamily="34" charset="0"/>
              </a:rPr>
              <a:t>Maintner</a:t>
            </a:r>
            <a:r>
              <a:rPr lang="en-US" altLang="en-US" sz="2000" dirty="0">
                <a:solidFill>
                  <a:srgbClr val="990099"/>
                </a:solidFill>
                <a:latin typeface="Arial" pitchFamily="34" charset="0"/>
              </a:rPr>
              <a:t>, Olivier </a:t>
            </a:r>
            <a:r>
              <a:rPr lang="en-US" altLang="en-US" sz="2000" dirty="0" err="1">
                <a:solidFill>
                  <a:srgbClr val="990099"/>
                </a:solidFill>
                <a:latin typeface="Arial" pitchFamily="34" charset="0"/>
              </a:rPr>
              <a:t>Broennimann</a:t>
            </a:r>
            <a:r>
              <a:rPr lang="en-US" altLang="en-US" sz="2000" dirty="0">
                <a:solidFill>
                  <a:srgbClr val="990099"/>
                </a:solidFill>
                <a:latin typeface="Arial" pitchFamily="34" charset="0"/>
              </a:rPr>
              <a:t>, Mary E. Blair, Ned Horning, Jorge Velásquez-</a:t>
            </a:r>
            <a:r>
              <a:rPr lang="en-US" altLang="en-US" sz="2000" dirty="0" err="1">
                <a:solidFill>
                  <a:srgbClr val="990099"/>
                </a:solidFill>
                <a:latin typeface="Arial" pitchFamily="34" charset="0"/>
              </a:rPr>
              <a:t>Tibatá</a:t>
            </a:r>
            <a:r>
              <a:rPr lang="en-US" altLang="en-US" sz="2000" dirty="0">
                <a:solidFill>
                  <a:srgbClr val="990099"/>
                </a:solidFill>
                <a:latin typeface="Arial" pitchFamily="34" charset="0"/>
              </a:rPr>
              <a:t>, Gonzalo E. Pinilla-</a:t>
            </a:r>
            <a:r>
              <a:rPr lang="en-US" altLang="en-US" sz="2000" dirty="0" err="1">
                <a:solidFill>
                  <a:srgbClr val="990099"/>
                </a:solidFill>
                <a:latin typeface="Arial" pitchFamily="34" charset="0"/>
              </a:rPr>
              <a:t>Buitrago</a:t>
            </a:r>
            <a:r>
              <a:rPr lang="en-US" altLang="en-US" sz="2000" dirty="0">
                <a:solidFill>
                  <a:srgbClr val="990099"/>
                </a:solidFill>
                <a:latin typeface="Arial" pitchFamily="34" charset="0"/>
              </a:rPr>
              <a:t>, Beth E. Gerstner, Peter J. Galante, Sarah I. Meenan, Valentina Grisales-Betancur, Cecina Babich-Morrow, Erica E. Johnson …</a:t>
            </a: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143000" y="4267200"/>
            <a:ext cx="6845141" cy="160816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u="sng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46873" y="4356739"/>
            <a:ext cx="560384" cy="672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13" descr="Anderson_Robert_origina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0059" y="4322556"/>
            <a:ext cx="604506" cy="67425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" name="Picture 33" descr="bobsmall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859" y="4322557"/>
            <a:ext cx="599319" cy="695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259" y="4342562"/>
            <a:ext cx="628224" cy="6781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2" descr="http://jetzlab.yale.edu/sites/default/files/styles/people_thumbnail/public/pictures/picture-21-1475868396.jpg?itok=l1pZYR4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11475"/>
          <a:stretch/>
        </p:blipFill>
        <p:spPr bwMode="auto">
          <a:xfrm>
            <a:off x="3670459" y="4322556"/>
            <a:ext cx="600077" cy="691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r. Mary E. Blai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 b="15512"/>
          <a:stretch/>
        </p:blipFill>
        <p:spPr bwMode="auto">
          <a:xfrm>
            <a:off x="1600200" y="5105401"/>
            <a:ext cx="564754" cy="6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46" y="5129758"/>
            <a:ext cx="564754" cy="679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14" descr="Image result for jorge velasquez tibat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t="11280" r="22156" b="28341"/>
          <a:stretch/>
        </p:blipFill>
        <p:spPr bwMode="auto">
          <a:xfrm>
            <a:off x="2743200" y="5105403"/>
            <a:ext cx="604505" cy="6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Pictur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0344" r="38679" b="24471"/>
          <a:stretch/>
        </p:blipFill>
        <p:spPr bwMode="auto">
          <a:xfrm>
            <a:off x="1917859" y="4346243"/>
            <a:ext cx="554925" cy="679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2" t="30494" r="24690" b="47664"/>
          <a:stretch/>
        </p:blipFill>
        <p:spPr>
          <a:xfrm>
            <a:off x="3352800" y="5126246"/>
            <a:ext cx="600077" cy="681640"/>
          </a:xfrm>
          <a:prstGeom prst="rect">
            <a:avLst/>
          </a:prstGeom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33071" b="7837"/>
          <a:stretch/>
        </p:blipFill>
        <p:spPr bwMode="auto">
          <a:xfrm rot="16200000">
            <a:off x="4996553" y="5197987"/>
            <a:ext cx="672462" cy="5556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 t="3898" r="37037" b="58311"/>
          <a:stretch/>
        </p:blipFill>
        <p:spPr>
          <a:xfrm>
            <a:off x="3924815" y="5114415"/>
            <a:ext cx="596741" cy="6929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1" t="55939" r="26190" b="28411"/>
          <a:stretch/>
        </p:blipFill>
        <p:spPr>
          <a:xfrm>
            <a:off x="5588356" y="5126246"/>
            <a:ext cx="594087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9" t="16426" r="29205" b="55979"/>
          <a:stretch/>
        </p:blipFill>
        <p:spPr>
          <a:xfrm>
            <a:off x="4507372" y="5126246"/>
            <a:ext cx="547584" cy="69550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4" t="6831" r="14528" b="60057"/>
          <a:stretch/>
        </p:blipFill>
        <p:spPr>
          <a:xfrm>
            <a:off x="6553200" y="4343401"/>
            <a:ext cx="592567" cy="6959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"/>
          <a:stretch/>
        </p:blipFill>
        <p:spPr>
          <a:xfrm>
            <a:off x="7138688" y="4343401"/>
            <a:ext cx="557512" cy="697631"/>
          </a:xfrm>
          <a:prstGeom prst="rect">
            <a:avLst/>
          </a:prstGeom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/>
          <a:stretch/>
        </p:blipFill>
        <p:spPr bwMode="auto">
          <a:xfrm>
            <a:off x="5448300" y="4343401"/>
            <a:ext cx="571500" cy="669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2" descr="Hannah L Owens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 b="10502"/>
          <a:stretch/>
        </p:blipFill>
        <p:spPr bwMode="auto">
          <a:xfrm>
            <a:off x="6019800" y="4343401"/>
            <a:ext cx="578117" cy="689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6937"/>
          <a:stretch/>
        </p:blipFill>
        <p:spPr bwMode="auto">
          <a:xfrm>
            <a:off x="4876800" y="4346252"/>
            <a:ext cx="573040" cy="682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4343400" y="5105401"/>
            <a:ext cx="3644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  <a:latin typeface="Arial" pitchFamily="34" charset="0"/>
              </a:rPr>
              <a:t>…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/>
          <a:stretch/>
        </p:blipFill>
        <p:spPr>
          <a:xfrm>
            <a:off x="6193221" y="5139583"/>
            <a:ext cx="598822" cy="678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21549"/>
          <a:stretch/>
        </p:blipFill>
        <p:spPr>
          <a:xfrm>
            <a:off x="6805188" y="5139582"/>
            <a:ext cx="510012" cy="666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424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14400" y="2644676"/>
            <a:ext cx="769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Point-and-click (GUI) application that includes most steps of a niche/distribution modeling workflow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6600"/>
              </a:solidFill>
              <a:latin typeface="Arial" pitchFamily="34" charset="0"/>
            </a:endParaRP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Harnesses R packages and gives credit to their authors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62025" y="850191"/>
            <a:ext cx="5819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What is </a:t>
            </a:r>
            <a:r>
              <a:rPr 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?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04800"/>
            <a:ext cx="2604550" cy="1614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187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AutoShape 16" descr="data:image/jpeg;base64,/9j/4AAQSkZJRgABAQAAAQABAAD/2wCEAAkGBxITEhQUExQWFBMXGRoWFxgWGBgcGBwdHBkYGhoaHR4bHiggGBolHSAXJDIhJSkrLi4uHB8zODMsNygtLisBCgoKDg0OGxAQGywkICQsLDQsLDQsLC8sLCwsNC0sLywsLCwsLCwsLCwsLywsLCwtLCwsLCwsLCwsLywsLCwsLP/AABEIAMwA9wMBEQACEQEDEQH/xAAcAAEAAwEBAQEBAAAAAAAAAAAABQYHBAMCAQj/xABJEAACAQMBBQQGBAoIBgMBAAABAgMABBEhBQYHEjETQVFxFCIyYYGRI4KhsjM0QlJyc5Kxs8IINVNidMHR0hUXJEOTohaU4SX/xAAaAQEAAgMBAAAAAAAAAAAAAAAAAQMCBAUG/8QAPBEAAgECBAEJBQYGAgMAAAAAAAECAxEEBSExQRITMlFhcbHB0SJygZGhFDM0QuHwBhUjUmKCJPFDktL/2gAMAwEAAhEDEQA/ANxoBQCgFAKAUAoBQCgFAfhONT0oCp7b4h2NvlQ5ncfkxYI+Lez9prB1Ejp4fKMRV1a5K7fTcpW0uKt0+RDHHEPFsu3+QHyNVuq+B16WRUY/eSb+i8yt3m91/L7d1L9RuT+GBWDlJ8ToQy/DQ6NNfHXxuRk15K/tySN+k7H95rE2I04R6MUvgi67mR82ytqD+6T8oyf8qsj0GcjHu2NofviTnpzImw7jmPKeWB9dDzoEGR0OCGNZX6LNPmlKWKpW62vg7ndDc3Ql2naxyv2y4uLYsQ5wwB5AHyOTmwuO7mqddUUuFFwoVpRXJfsy4bcdLa21Py837kjtLW8WJZYpPUlAJVkkHXBwRgkN1A7tdac5omIZXGdepQcrNartX7sSewt/bK5IXn7KQ/kS4XPk3sn55rJVEzXxGVYijra661r+paKzOcKAUAoBQCgFAKAUAoBQCgFAKAUAoBQCgFAKAUBk3GW+lE0UIdhEY+YoDhSedhkgddAOtUVXrY9PkVKDpym1rff4GcVUd8UAoBQGj8NoufZ+0V/OVh84mq2HRZ5/NZcnFUZdVvE85sybuxOPagkDD3ESsg+x6PoGUbQzWUeEl5X8ie23eCO92bfL+DuE7CQ+5wGTPxbP1ayk7SUjSw9Nzw9fDveLuvhv++08LbZqi5v9lyaRXA9Jg/uk9ceTDQf3DUJauJnOs3RpYyO8fZl++1eJlN1btG7xuMOjFGHgQcH7apPTQmpxUo7PVGr8Gr2V4p0d2ZYygQMc8oIbIGeg0GnSr6TPM57ShGcJRVm737TRatOCKAUAoBQCgFAKAUAoBQCgFAKAUAoBQCgFAKAx7jP+Nw/qf52qirueqyH7iXveRQKqO4KAUAoDUuEEfNbXi+LAfNCKup7M83njtWpvs8zy3Ej7fYt5D1I7UKPeY1df/aohrBoyzF81mNOfd4teB8lPSt3gRq9vqPd2bEfwzTemTfmM1twl5/qdW8t60lpYbVj1khK9pjvDerIvlzgr5MamT0UivCU1CvVwUtpXt8NU/lr8CG4qbMXnivYtYrhVyR05uXKn6yfdPjWNRfmRtZPXfJlh57w8OPyfiS/BP2bv9KP9z1lS4mrn/Sp9z8jTauPPCgFAKAUAoBQCgFAKAUAoBQCgFAKAUAoBQCgMe4z/AI3D+p/naqKu56rIfuJe95FAqo7goBQCgNX4Kj6G5/TX7tX0tjzGf/eQ7n4nzwdYD02E9FdTjz7RT90VFLiic8V+aqda9H5n7wrQYv7J9QrkEHvB5om+6PnSlxQzhu9LER4r9V4nzw6iElte7NmOsbOvwbKkjydSfiKU9nFk5pLkVaWLhxSfy18GfG6EJu9n3OzZtJoGKrnu9YlT9WQMPLApHVOLJx0vs+Khi4dGX7fzX1PTgxGyi8VhhldFYHqCA4I+BqaXExz5qTptbNPyNLq08+KAUAoBQCgFAKAUAoBQCgFAKAUAoBQCgFAKAx7jP+Nw/qf52qirueqyH7iXveRQAKqO2WfZG495JLEJIHWJmXnbK45Mgscg/m5xWag7nOr5nh4Qk4zTkk7LXckN8dyrr0yZreBnic86leXA5hlhqRj1ub7KmUHfQowOZUeYiqs7SWny2+hS5oijFWGGU4IyDqOuo0qs68ZKSTWzNU4Kfgrn9Yv3avpbHms/+8h3PxObhpJybTv4vHtD+xMR/NWNPpNFmbLlYOlPu+sf0PTY7+j7wTx9FmDY8CWVZc/MOKlaTMa653K4S/t9WvQ+rp/Q9vq3SO6UA+GX9X59oqn61OjMQX2jLGuMH4a+D+g28/8Aw/bMVx0huRyyeGfVVvkeyb50fszuMMvteXypfmht4rzXyLxs7ZCw3FzKuAJ+zYj+8oYMfIjlPnmrErNs49XEOpShB/lv8nb9SUrI1hQCgFAKAUAoBQCgFAKAUAoBQCgFAKAUAoBQGPcZvxuH9T/O1UVdz1WQ/cS97yKBVR3DSuFW1mihuHnm5bSLlChzoHOSQvf0x6o6lulW03bfY89nNBVKkI043m77dXb69h3cQN4PSLBZbOY9kXCTBdHAYHCt3qM6Ed+e8VM5XjdFOWYTmsU4V462vHq06uD8jJ6pPTmr8FPwVz+sX7tX0tjzGf8A3kO5+JH7sydnt+dfz2nUfH6T+WsY9Mvxa5eVwfVyfQ9OIj+j7VtLnoMIWPuRyH/9GpU0kmRla57BVKXf9Vp9Ud/GWyPZQXC6NE/Lkd3Nqp+DKPnWVVcSjIqi5c6UtmvD9GdW+sAv9krcIMsqrOB8MSL8AW+Kik/ajcrwEnhMc6T2bcfR+BMcPts+lWUbE5kT6KTxyuMH4ryn41lB3RqZnhuYxEktnqvj6PQslZmgKAUAoBQCgFAKAUAoBQCgFAKAUAoBQCgFAKAybjVBia2f85HX9llP81UVd0emyCXsTj2rz9DOKqPQH0ZG5QuTygkhc6ZOATjxwBr7qGPJV78QkrAMASAwwwB0IznB8dcGgcU7N8D5oZGr8FPwVz+sX7tX0tjzGf8A3kO5+JDzP2e8WemZlH7cIX97Vh/5DbiuXlX+vgyX412mYreTwdoz9Zc/y1lVWhq5BUtOcexP5f8AZO3qenbHz1d4FcfpqA2P2hisn7UDSpv7Lj+xSt8H+hFcH9oCW0lt217NjgH8yTJx+1z/ADFRSeljazyi4V41VxX1X6WO/hvsVrU3sZzgT8q571CKyn9lhU01a5RmuJVfmpf46993f6oudWHJFAKAUAoBQCgFAKAUAoBQCgFAKAUAoBQCgFAUni3s0y2XaAawuH+qfVb94Pwquqro6+S1uRiOS/zK3x3Rita568UAoBQGr8FPwVz+sX7tX0tjzGf/AHkO5+JAb8N2e2lfoA9u/wAin+lYT0mb2Xrl5e49kl4l64qWvPs6Q98bI4+DBT9hNWVF7JxsnnycXFdd19Dn4R3nPYch6xSOnwPrj7x+VKT0M87p8nE8rrSfl5FU3Rf0HbMludEdniHkfXiPnjlH1qwjpOx08avtOXxq8Uk/J/vsNgAq88qftAKAUAoBQCgFAKAUAoBQCgFAKAUAoBQCgFAKA8rq3WRGjcZR1KsPEEYI+VGZQm4SUo7o/nPb2yXtbiSB+qHQ/nKdVb4j7c1qNWdj3uGrxr0lUjx+j4o4KgvFAKA1fgp+Cuf1i/dq+lseYz/7yHc/ErvF9eW/BHfCh+TP/oKwq9I38j1w1v8AJ+Rqu3IfSLGZRqZIG5fMoSPtxVz1ieaw8uaxEW+El4mecFb7EtxF+ciyAfokqfvLVVJndz+l7EJ9Ta+f/RMbybqtNte2lUERlRJIw7jCw7/E5jHwPhWUo3mauFxyp4GcHvey/wBvTU0GrThigFAKAUAoBQCgFAKAUAoBQCgFAKAUAoBQCgFAKAp3EfdT0yISRD/qIh6v99epTz7x78+NV1IX1OrleP8As8+TPov6Pr9f0MRYEEgggjQg9Qe8HwNa57BO+x+UJFAavwU/BXP6xfu1fS2PMZ/95DufiRHGiP8A6qE+MOPk7f61jV3NvIX/AEZL/LyNK3Um57K2bxhjz+yAatjsjz2MjycRNf5PxMj3Ib0ba6x64EktufIcwH2qtUQ0lY9RmH9bAufZGXh6m5VsnjhQCgFAKAUAoBQCgFAKAUAoBQCgFAKAUAoBQCgFAKAUBQt/twxc5ntgFuOrL0WT/JX9/Q9/jVU6d9UdrLc05n+nV6PB9X6GQXEDIzI6lHU4ZWGCD7xVB6qMozipRd0zzoZGr8FPwVz+sX7tX0tjzGf/AHkO5+JxcbE+ktT4rKPkY/8AWoq8C7IH7NRdq8y3cNJubZtv/dDL+y7Cs6fROXm0eTi5/B/NI7tmbtQQ3E1yBzTStnJ/JBAyF8MnUnvqVBJ3KauMqVKUaT6Mfr3k1WRqCgFAKAUAoBQCgFAKAUAoBQCgFAKAUAoBQCgFAKAUAoBQELvHuvbXi4mT1x7Mi6OPj3j3HIrGUVI28Lja2GfsPTq4fvuMx23wxu4iTAVuE7gMLJ8QTg/A/CqXSa2PRYfOqFTSp7L+a9fp8Sz8IbGWGO5WWN42510dSp9n39RWdLic7O6sKk4ODTVnsTe+O6S37Qc0hjSIuW5QCx5uXQE6L06kHyrKcOUaeBx7winZXbt3aXJjY2yYrWJYYVKouTqSTk6kknvJrJJJWRq168683Ob1O6pKRQCgFAKAUAoBQCgFAKAUAoBQCgFAKAUAoBQCgFAKAUAoBQCgFAKAUAoBQCgFAKAUAoBQCgFAKAUAoBQHy7gAkkADqToKA47bbFtI3LHPC7fmrIjH5A5oDsdwMZIGTgZPf4edAfVAKAUAoBQCgFAKAUAoBQCgFAKAUAoBQCgFAKAUAoBQCgPOadV9pgv6RA/fQHjbbSgkYpHLG7gZKq6swHTJAOQKA6qAUBkVhB/x3aN0LlmNhaNyRwKxVXbmZQzYOTnlY+OCoGNciS2XvC/ZMicvoiJ4NGWVh78g6/HNCLmY712V7Z32z7a4uHuLZLiOS2eQgnHaxhgx6l00GucBtMA4Ak3u4mCIzscKoLE+4DJoQVvhtt2a92fDcT8vaOXB5AQvquyjQk9wFAWigFAKAUAoBQCgFAKAUBA717oWm0BGLpC4jLFMOy45sZ9kjPQUBgFrutbHbQsSpMHpDx93NyqGYDIHXTGaEmuycG9jkECB1PiJZMj5kj5ihFzOtq3l3sDaHZRTyS24CyCNySrxksCpXorgqw5lx0B6HFCT+gbeYOiuuqsAw8iMihB6UAoBQCgFAKAUBFbf3ctb1VW6hWZVJKhidCRgkYIoDIuBUQTaN2o6LGyjyEqgUJZuVCBQH862u2rnYW0rlTGHR2OUYlQ8fOzRujYOCAeuCPaB1Ggk0fZPGHZ0uBL2tu3T6ROZf2o+bT3nFCLEpvBs222vDC1vcRsYZkmWRMPgqdVIB0yO494HhQFX4w7y3qwzW8dq8VsxEclyxBDqwGUQDoG9kk92RjXNCTn4b7x3dvs+GOPZs9wgMhEqOgVsyMdAddDkfCgNOfa6R2oubgejqI1kkVzqhIBKHHVgTjTqelCCnbP37vr3mfZ+zu0t1JUSzzLFzEdeVcHp45PgcEEUB27v8QFkufQ7yBrK8/JRmDRv4cjgDJI6aYPQEmgPnfTfi5sC7f8AD3kgUqBP2yKh5gMaBWZfWPLqOtAccHFFWtoHS1kmu5g7C2gJcqquyBnfl9VTjry9/TvoDgteLpjnEV/YyWYOPWLE8oP5TKyKeT+8M9+mlAWjfHe9rEB/RJp4eUM0sRXkXJIw2Tkdxz01oCP3S4hm/kCw2U4jDcrylo+RDjOuuT3dPGgOrfLfdtnsS9lPJCOX6ZCnJltOU5OQc6fEUBIbnbyNfRGU20tumhQy4+kBz6y4/J6a9+aAsFAfz3bOF3nyxAAu5MknAHqP30J4G6z7btUUs9xCqjUlpEA+00IMR3xhk25tPFkrNAiLD25UiIYZmeTJ6j1sAdW5dNDmhJqu8G17ixjRbexku40jGWWRF5QoxgggsTgZ0BoQQW7/ABUjntpriWAxlJEiiijftXldwSqJ6q+scfIE91Ac+x+KjtfLZ3dp6OzOIgVlEhV2xyK4CgakgZB0J6dcATu9e/0VrMtrDE93ePgCGMgYyMjnY55dNehwNTga0BH7Q302laJ215swC3HttBOsjID3lcDI9+QPfQFx2HtiC7hWeBw8bdD0II6qQdVYHqDQFb3k3/SG4FnawveXh/7aMFRdM4dznBxr0OB1xpQHDf777QswJL/Z3JbkgNJBOshTJwOZSB88j7aAuuyNpxXMKTQOHicZVh8iCDqCDkEHUGgMc4I/1ne/oP8AxhQllx3k4jvYkekbPnRGZlR+0hIfHeAGJGRrqBQgmt1t5Jrs5exntoyvMrzFBk5GF5c8wJBJyRjSgPOzNhtq0WV4e0iJYASqBIhUlTgqSUOnUHoRQFS2vwStmyba4khPcsgEqD7rfNjQm5QNr7A2jsOeOcMurYSSMnkfGpjkBAIyM+qc95ByMgDSOLN+txsRJ19mVreQeTYOPtoETfCH+qbXyk/iyUIKh/SE2mypa24JCuZJn9/JyqoPiMsx8wKEo0fc2yENhaRj8mGPPvJUFj5liT8aEGY/0grflkspl9WTEi8w6jlMbofMEsR50JRYOId+bjd7tj1lS2c+bPET9tAOBWzkTZ5mAHaTSPzN34Riir5DBP1jQMjf6QsS+j2jYHN2zLnvwY2JHkSq/IUCL1uxCs+y7ZJRzrJaxq4PeGiAbPmCaEGV8Mrp9m7Xm2fKTySExgnvdctC/h66EjzKjuoSXHiSfTLmz2UvSVvSLnHdDGeh105myAfECgNBRQAABgDQAdKEH7QH86yWMc+8bwzKHie6kDqehHK5xp7wKE8DWpeF+yGGPQ0X3q0in5hs0IM93ytbvYUsL2VzKbWTIWKU86Ky4JQg6FSDoRhtDr30JNR2Bt5b7Z4uVHLzxvzLnPKy8yuue8BgcHvGDQgyXgBs/tbh5G1S3RWVe4SSgoH8wiOPrGhJp97uNYC6baDRsZlPbY5jyc6jR+XpzDAPhkZxmhBm/Awm42hc3UvrS9mXJ/vSuCxHyIHgNKEs2zaFsssUkbDKujIR4ggg0IMM4Lbbe39PjJyq27XIHdzReqT5sCv7IoSzu4ARGS5vZ5DzShIwWPUmV5Gc/EoKBmt7y2SzWlxE3R4nX5qcHzB1oQZX/R52mxF1ASeQCOZR4Fsq3lnCUJZXOH28cdjeXsrqzsyukUaAlpHMwwo008/Dx6UBZ+Ge0Itp38txetz3ketvCfwUcemWjB6uG6k6+yfIDYqEGEcGt8I7WWSzuHCRytzRuxwok0UqT+SGAXB6ZGO+hLN3oQZlx12jH6JHaj17iaVCiLq+ATrj3nCDx5vcaEo8uJWzWt934YTqYRbI3mvKp+2gRM8J72NNjQuzqqRiXtCTouJHJz4aYNCDO9+YLm92Va7RkDMVknByACsMkmImIA6DkQZ8Hz76Emu7g7UW52fayKQT2SI+O50AVwfJgfsoQZtx2nM91ZWcI55sMeUdeaUoqA+HssfcNelCUWbibYiDYLQg5Ea28efHlkjGfjihB08FP6ph/Tm/ivQlkH/SE/FbX9ef4UlCEXrcY/8A86y/w0P8NaAzfjtsVke32hF6rArG7DqGU88L/Ahhn9GhKLDwtSS6e52rOvK9wRFEvcsUeAcZ7i4P7OaEGh0AoD+e7KRf/k+cjHpkgznTVXUfbp50J4H9CUIMQ47bwwTNBbROJGjZnkKHIUkcqpkdWOW06jTxoSi98PtjyWmyFjmHLIUlkZT1XnLMFPgQpGffmhBS/wCjj7N744t/PpN/+0JZss0YZSp6MCD5EYoQYdwhQ2G1p7Kf1XKGNSdOYowZSP0k5mHuoSzZtubRS3t5pnOFjRmPwGg8ycAe80IMd4IbuNMl5PIMJLEbVT+cW1lI8QMIM+OR3GhLPrgg5tb+8s5/UmZVGD3tCXyB45Vyw8VBNAzVd8dqLbWVzMxA5Y25c97EEIvmWIHxoQZ3/R+2IyRT3TAhZOWKPPeE5uZh7uY481NCWRHBWBG2pdMyqxVJGQkAkEygEjw0OM+/30DPbinu1Js+6Tadl6ilwz46JKfysfmSagjxJ/O0A0/cremLaFssqEBxpLHnVG7x5HqD3ihBxWPDzZ8dq1q0Xaxu5kZpMc/MdMhlAK4GgxjTzNARycMhGOWDaO0YIugjSf1QPBcj1aAkt3OH9laS9uA89x/bXDmSTOMZGdAcaZxnGmaAnttbKiuoJIJl5o5Bhh0PUEEHuIIBB8QKAoVpwXsFbLS3EiZyY2dApx0zyIGOPOgNEW0jEYiCL2QXkCYHJy4xy46cuNMUBTf+WdvG7NaXN3ZB9WS3lwh+qwOP8u7FASe7O49pZO0yB5bhvanncvKc9dT0z34GT30B4bxcPrO9lMs5mLHGiysEGBgYXoDQDd3h7Z2Uomg7YMM6NKxQ5GDlehOKA5dqcL7C4leWXt2d2Zz9M2AWOSFH5I9w91ActhFsjY1ysXbyJLKoUI7yOoBbQkYKx5YdTjvoD14t3fPbx2EYD3N7IkcakZ5VVgzykeC46/HuoC4bJ2elvBFBGMJGiovkBjJ9560B10BBb07p29+IxP2mIyxXs3Ke1jOcdegoCt/8nNlYxyzY/WtQm59twh2YRhhOw8DO+KC5M7A3C2dZsHgt1Dr7LuWdh+iXJ5fhihB7b07pW9/yduZcIGAEcjIDzYzzAe107/fQEDFwj2apyvpCnxWdwfsoC9RRhVCjoABr100oCB3p3NtL/lMyESp7EsbFJFwcjDDrg6gHODqKAh34Zwycoury+u41wRHNPlNOhPKASffnNAXOztI4kWOJFSNByqqgBQB3ACgIHefcm0vWWSRWjnXHLNCxSUY6ajrjuyDjuxQEU3DOCRlN3dXl4qHKxzzZTPjhQMn30BObe3UtrqKOFw8cUfsrC5jAGOXHq/k47qArsfCHZqnK9up8VmYH5igJTeDh/Z3jq85mJVFQASsFwucHHTm1OtARkXCLZqnmXt1bplZnB8sjWgL9QCgPNplGhYA+YoTyX1H56Qn5y/MUuTyX1HoDnpQxPgzqOrL8xQnkvqCzKdAwJ8xQcl9R6UIFAKA+WcDAJAJ6ZPXy8aEpNme7/cMzfXK3UU4hlAVWDpzqeQ5VhqMHuIOQcD35EE1uxud6PM91cztd3rryGZ1ChV/MjQaIPL7MnIFqoBQCgFAKAUAoBQCgPlnAwCQCenvoTZn1QgUAoBQCgFAKAUAoBQFL333Qs3hurkxfTiN5OcO/tImnq83LjQDGKqqQjZysdbL8wxEalOipezdK1ls312uUnhfu1bXb3HpEfOIxHyjmZRli+T6pBPsiq6cFJu52M3xtbDxhzTte/U9rdfebJZ2qRRpHGOVEUKoyTgAYAydTp41sJWPKVJyqSc5bvcpW/W5Vm0F1crGVnCvMXDOckDmOVJK4PuFVzpxs2dfLsyxCqwpN3jdK1l3b7n7uBubaJBbXRQtcFRKHLMMFhnAUHlwAcailOEbJkZlmNeVSdG/s3tay4du5eqtOMKAUBn+/W5NzeXUc0UqqoVV9YsChDE8y4Gp1z1GoqmdNydzuZdmVHD0XCcW3f59j/bL+owB31ccNn7QCgFAKAUAoBQCgFAKAz/fncm5vLuOaKVVUKq+sWDRkEnmTA1Pf1GoqmdNydzuZdmVHD0HCcW3r1a9j/bL+KuOGVzcvbT3XpZZgyx3Dxx4AHqADHTr51hCTdzoY/DRoc2lu4pvvLJWZzxQCgFAKAUAoBQERvf8AiN3/AIeb+G1YVOg+42sD+Jp+9HxRQ+CXtXnlD++aq6O7+Hmdr+INqf8At5Gp1eebIffH8Qu/1En3DUS2Zt4H8TT95eJB7P2ldw7Pszb2vpC+joXPaqnLhF0wdWzr08Kri2oqy4G5Vo0KmKqc7U5PtO2jd9focOxOJYlSVpIcMCiwxREvJIzByQBgaDlGvv8AHAJVLl2IyVwlFRlprdvRJK3qee0N/b+3w8+zjHESBkuc+RblwD7iBR1JLdE0sqw1X2ada77v1LpszbC3NsLiAFwykqhIU8wyOQ9ynIxnp39KzUrq6OTWw8qNbmqmlnv2dZS9q8QLy3lSKayWJn5SMzB9C3LnKDB1zpmsHUa0sdajlNCrBzp1bpX4W7eJNb4b13Fkeb0MywaDte1AHMe4gKSPM6a1lKbjwNTA4GliVbnLS6rcPmj63O3pnvfWNp2UGGxL2obLAgcvLyg+OvupGbfAjHYGlhtFUvLqtbTrvdnHvVvrcWUhD2RaItyxydsAH0z0CEqeuh8KiU2uBbg8tpYmN1V14q231R2vveYbQ3F5A1sxblji5gzvoCCNBy9+QcYx5VPLsrsqWX85X5qhPlLi7WS/fZuc1ttna0sYmjs4FQjmWOSVu1I6juCgn34qOVN6pGcsPgacublUk31paevyOvdnfFLtZFEZjuogS0DEZJGmjeHNocgYJ17szGd9OJXi8vlh3Ft3g/zfvs17SB2xv9e2zok9isRf2czB8jIB9gY0z41g6klujdoZVh60XKnVvbf2beJ2bz78Sw9o1tAskULiOSaRsIXzgxoBq5Hee7B+Mup1FOEyyFTkqrKzkrpLe3W+o6LPf6JrH0po2Dh+x7JTktIQCFU41BBBzjTXripVT2bmFTKpxxPMp6WvfqXWz0O09rhe0NnAVxnslmPa+WccpPlS8+ox5nAt8lVJd/J09T53b3ye8a6EduQYUBRHYK7OQ+UbOiesuP3+FIz5TZOKy6OHVNzn0nq1slpquvRkVtHf68gnjhnsliZyuMyh9GblyOUYPf31DqNO1jZp5VQq05VKdW6V+FtlfiSe/wDte+hjkFvB9H2fM9xzr6nXmAQ65Awc69emlTOTWxr5bh8NUmnVnrfSNt/iVPhttK8ht5Bb2RuUMpy3bImG5E9XDAk6YOffWFNtJ2R1M1o0KlWLq1eS7bWb4vUuG1d5r2C3SZrAnR2mXtl+iCtgE4U8wK+tkDTvrNzklexyaOCw9Wq6aq9Vnyd7/HTq7Tj3Y34uL18R2X0YZVkft19QHvwVBbTJwKRm3si7F5ZSw0byq620XJ3+rJHe7ea4s8utmZoAoLS9qFAJJGCvKT4a9NamUmuBr4HBUsT7LqcmXVa/1ujo3Q27PdoZJLY28ZCmNi/Nzg5yQOUEAYGpGudKmMm+BhjsLTw8uRGfKfHS1vq/0LBWRoigFAKAiN7/AMRu/wDDzfw2rCp0H3G1gfxNP3o+KKHwS9q88of3zVXR3fw8ztfxBtT/ANvI1OrzzZD74/iF3+ok+4axlszbwP4mn7y8Tw3X/q23/wAOn8MVEOgu4yxn4ufvPxM/4K2atPNIRlo40Vfdzlske/C4+JqqjudzP6jVOMFs27/D/s0HftAdn3QIz9Ex+I1B+BANWz6LOHlzaxVO3WiC4OH/AKJ/dM33UqKWxuZ7+IXurzK/xb/H7X9BP4prCrub2S/hane/A07bOzluIJYX9mRSufA9x8wcH4Vc1dWPO0Kzo1I1I8GZxwn2i0M89jLo2WZR4OmjgeYAI/RJqqm7Ox385oxq0o4mH7T29CwbVX0vasMPWKzXt5PDtGx2an3jRvnWT9qduo0aP/HwUqnGo7LuW/oVDild8+0oo3yY41jBUDPtNl8DvJHKMe4VXU6R1cnp8nCSlHd317loXn/51b/2N3/9d6s51dvyON/LKv8AdD/2RRLC4kbbS3EUMyRSSgetGy6OoRi2mAM5PyqtP27nZqRgsvdKcotpda4O6t4HZxrciW1I6hJCPgyVNZ2sVZArwqLtXmX223bhNlHaSrzoFXm1IJb2mfI1DFsnPvq3krk2ZxZYyosQ60HZ307urusVvfXdbsrKIWMZBgmE/KMsxOCC2uSzA8ungPdWE42jodDAY7nMRJ4h9KNupd3Z6kds7i30E9vqNCYmH3W6eWahVesvq5Bxpz+a816Fj3Nu7Kee5ubZz2koTtYmHKVK5HNjvznUgkZrKFm20aGOp4ilThSqrSN7PrvwKtxT/rGz8k/jVhU6SOlk/wCEq/HwL3vx/V93+qf91Wz6LOLl/wCKp+8iu8GPxKb/ABDfwoaro7Pv8kb+ffiI+6vFl8kQEEEZBGCD3g9auOKm07oyLddzs3az2zEiKQ9mM+DetC3vOvL9Y1rx9mVj1GMX23Aqquktf/r1LZv4xuJbbZ6n8M3aTY7okOT5ZI0961ZPW0TmZcuZhPFP8qtH3n6FxRAAABgAYAHcKsOU3d3Z9UIFAKAUBzbTtBNDLEekiMh+spH+dQ1dWLKVR06kZrg0/kY9w82sLC8lhuvow47Ni3RXUnlJ8FOTr01B6a1RB8l6nqs0oPF4eNSjrbVdqfn2G0RSBgCpDA9CDkVsHkmmnZlR4gbbTsWs4iJLq4+iWNTkgNoWbHsjGev7garqPSyOpluGlzirz0hDVvu4IsENssFqsWfVjiCZPgqY/wAqztZWNCU3VrOfW7/NmccEWHNdDOvLF++SqKO7PQfxAtId8vIvW/TgbPuskD6Jh8xpVs+izi5em8VT70V/g2w9DkGRntm0+olY0tjez1f8he6vFlf4tOPT7bUaImden0rdfCsau5vZKn9lqd78DXAc9KvPLmT8S7RrS+gvohjmIJ8OdOoPuZNPgaoqKzuemympHEYaWHnw8H6Mt/D20bsHupB9LduZj7lP4NfILqPOrKa0v1nLzOa5xUY7QVvjxfzKjxWsXhvIL1RlPUB9zxtzAE93MMY/RNV1FZ3Opk1SNShPDvfX5NW+nmabsraUVxEssTBkYZ07vcfAjvFXJ3PPVqM6M3Cas0RM28oa8jtbcCY6tcMD6sSgaajq5ONP3dRjy/asjZjg2qDrVXyf7V1v07SicbWHaW+v/bk/etU19vgdr+H17E+9eZrasD0OfKtk8w1YpvELbz2b2ciluTtW7VR+UuBke8gZI99VzdrHVyzCxxEakXvbR9TJyXZlleIsjRQzKwyH5VJx+l1FZWUjTVbEYaTgpOLXC/kUrYux4rfbnZ2ueyWFmkXJITm05MnXr2ZwfGq1FKeh16+InWy3lVt3LTttx8UcPFSRf+I2mo0VCden0udfCoqbl2Tp/ZKnx8C/b667Pu8a/Qv92rZ9FnEwGmKp3/uRV+Dd0gtJ1LKGExcgkDCmOMA+WVb5VXR2Z0s9hJ14tL8tvq/UsO5+0nuDdS8xaEzlIPDlRVBK+4tmsoNu7NDHUY0VTha0uTeXe+v4FZ4x7GzHHdpo0ZEbkdeUn1D8G0+tWNWPE6GRYi0pUZbPVd/H5rwJDhysly020JwOeQLDHjoEQAMR4BnB+INTT19plOacmio4WnstX3vb5IvNWnGFAKAUAoBQENt3de0u8GeIFxoHUlXx4ZXUj3HIrGUU9zbw+Or4fSnLTq3RXl4V2QOklyB+aJEx9zP21jzSN555iHvGPyfqT+wd1LSzOYIgHOhdiWf5noPcMVlGCWxpYnHV8RpUlp1bI9dvbuW15yekRl+Tm5fXdcc2M+yRnoOtJRUtzHDYyth7807X30T27yKXh1s0EHsDkaj6Wb/fWPNRNh5vi2rcr6L0O/be6VnduJJ4y7hQoPPIugJPRWA6k1lKCluU4fH18PHk05WXcvNHLa7g7PjcOkJDDOD2kp6gg9W8CaxVOKLZ5ripx5Mpady9DxHDjZn9gf8Ayzf76c1Ey/nGM/v+i9CZ2FsG3tFZLdORWPMRzM2uMflE91ZRio7GpiMVVxDUqju12LyG8Ww4ryEwzc3KSGBUgMCD1BIIGmR06E0lG6sxhcVPDVOchuSEUYVQqjCgAADoANAKyKG23dnneWkcqNHIgdGGCrDINQ1cyp1JU5KUXZoqD8MLHmJUzop6osnqn3HILfbWHNROos7xNrPkvtt+19Cy7H2Hb2sZjgjCKfaxklveWOprJRS2OfXxNWvLl1HdkIOHGzP7A/8Alm/31jzUTc/nGM/v+i9CT2FuvaWjM1vGULABvXdsgaj2mOKyjBR2NfEY2viElVd7diXgem2tgQXTQmYFhExdV05SSPyhj1h7qOKe5jh8VUoKSp6cpWvx+BDy8P7bmJhkubYMcskEpVCfIg48hpWPNo2o5tWtacYztxkrvyJTZO7FrbxSRRx6SgiRiSXfIIOW6956Yxk1koJKxr1sbWrTU5PbbqXwIz/lxsz+wP8A5Zv99Y81E2P5xjP7/ovQl9j7vW1tG8UMfLG5JdSzMDkcp9onTGmKyjFLY1a+LrV5qc3qttl4FcbhZs8vzfTcv5nOOXyzy8+PrVjzUTf/AJ5iuTbS/XbX0+hK3+8Nhs/srdiIhgcqqpIVc4y2OgJzr1OpqXKMdDWp4TE4vlVUr9bvuzl4iXxMC2kQDz3ZESKdcLkcznwAHf3de6oqPS3WWZXS/qutPSMNX5IsWyrBIIY4U9mNQo9+B1PvJ1+NZpWVjQrVZVajqS3bOupKxQCgFAKAUAoBQCgFAKAUAoBQCgFAKAUAoBQCgFAKAUAoBQCgFAZhxk2XGOyuRntD9GdRykDJGmOupqmquJ6LIq8vapcNye3A2aroL2VnluZF5S8hB5V/NQAAKKygvzM0syrOMvs8ElBPZce19ZcasOUKAUAoD/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" name="AutoShape 2" descr="https://mail.sci.ccny.cuny.edu/Session/59759-eHe3Jg9MZLEPeLqPw39d/MessagePart/INBOX/96128-02-B/IMG_37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775080" cy="212680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4" y="3174269"/>
            <a:ext cx="3833524" cy="21597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 bwMode="auto">
          <a:xfrm>
            <a:off x="5029200" y="2971800"/>
            <a:ext cx="914400" cy="914400"/>
          </a:xfrm>
          <a:prstGeom prst="mathPlus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862" y="2412989"/>
            <a:ext cx="838200" cy="63622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362" y="3252402"/>
            <a:ext cx="1981200" cy="1090998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618457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R packages on the inside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5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elsen-Ma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8" t="19709" r="5081" b="19946"/>
          <a:stretch/>
        </p:blipFill>
        <p:spPr>
          <a:xfrm>
            <a:off x="1123950" y="409576"/>
            <a:ext cx="7848600" cy="62293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/>
          <p:cNvCxnSpPr>
            <a:stCxn id="9" idx="0"/>
          </p:cNvCxnSpPr>
          <p:nvPr/>
        </p:nvCxnSpPr>
        <p:spPr bwMode="auto">
          <a:xfrm flipV="1">
            <a:off x="5028121" y="2362200"/>
            <a:ext cx="534479" cy="685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16" name="Straight Connector 15"/>
          <p:cNvCxnSpPr>
            <a:stCxn id="9" idx="1"/>
          </p:cNvCxnSpPr>
          <p:nvPr/>
        </p:nvCxnSpPr>
        <p:spPr bwMode="auto">
          <a:xfrm flipH="1">
            <a:off x="3962400" y="3384655"/>
            <a:ext cx="762000" cy="11873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19" name="Straight Connector 18"/>
          <p:cNvCxnSpPr>
            <a:stCxn id="7" idx="2"/>
          </p:cNvCxnSpPr>
          <p:nvPr/>
        </p:nvCxnSpPr>
        <p:spPr bwMode="auto">
          <a:xfrm flipH="1">
            <a:off x="6096000" y="1206709"/>
            <a:ext cx="518497" cy="3172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22" name="Straight Connector 21"/>
          <p:cNvCxnSpPr>
            <a:endCxn id="8" idx="2"/>
          </p:cNvCxnSpPr>
          <p:nvPr/>
        </p:nvCxnSpPr>
        <p:spPr bwMode="auto">
          <a:xfrm flipV="1">
            <a:off x="3124200" y="2121109"/>
            <a:ext cx="679302" cy="1648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29" name="Straight Connector 28"/>
          <p:cNvCxnSpPr>
            <a:stCxn id="5" idx="0"/>
          </p:cNvCxnSpPr>
          <p:nvPr/>
        </p:nvCxnSpPr>
        <p:spPr bwMode="auto">
          <a:xfrm flipH="1" flipV="1">
            <a:off x="3048000" y="2362201"/>
            <a:ext cx="288561" cy="1523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33" name="Straight Connector 32"/>
          <p:cNvCxnSpPr>
            <a:stCxn id="6" idx="0"/>
          </p:cNvCxnSpPr>
          <p:nvPr/>
        </p:nvCxnSpPr>
        <p:spPr bwMode="auto">
          <a:xfrm flipV="1">
            <a:off x="2511630" y="2362200"/>
            <a:ext cx="536370" cy="152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pic>
        <p:nvPicPr>
          <p:cNvPr id="5" name="Picture 4" descr="http://web.sci.ccny.cuny.edu/~anderson/people/Kass_Jamie.jpg"/>
          <p:cNvPicPr>
            <a:picLocks noChangeAspect="1" noChangeArrowheads="1"/>
          </p:cNvPicPr>
          <p:nvPr/>
        </p:nvPicPr>
        <p:blipFill>
          <a:blip r:embed="rId3"/>
          <a:srcRect r="14285"/>
          <a:stretch>
            <a:fillRect/>
          </a:stretch>
        </p:blipFill>
        <p:spPr bwMode="auto">
          <a:xfrm>
            <a:off x="3048000" y="2514600"/>
            <a:ext cx="577122" cy="673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3" descr="Anderson_Robert_original"/>
          <p:cNvPicPr>
            <a:picLocks noChangeAspect="1" noChangeArrowheads="1"/>
          </p:cNvPicPr>
          <p:nvPr/>
        </p:nvPicPr>
        <p:blipFill rotWithShape="1">
          <a:blip r:embed="rId4" cstate="print"/>
          <a:srcRect l="43458" t="38823" r="15480"/>
          <a:stretch/>
        </p:blipFill>
        <p:spPr bwMode="auto">
          <a:xfrm>
            <a:off x="2209800" y="2514600"/>
            <a:ext cx="603659" cy="67330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bobsmal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7142" r="8632" b="12500"/>
          <a:stretch/>
        </p:blipFill>
        <p:spPr>
          <a:xfrm>
            <a:off x="6324600" y="533400"/>
            <a:ext cx="579794" cy="673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SCN028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9278" r="10185" b="9288"/>
          <a:stretch/>
        </p:blipFill>
        <p:spPr>
          <a:xfrm>
            <a:off x="3505200" y="1447800"/>
            <a:ext cx="596603" cy="6733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eu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8378" r="30342" b="12971"/>
          <a:stretch/>
        </p:blipFill>
        <p:spPr>
          <a:xfrm>
            <a:off x="4724400" y="3048000"/>
            <a:ext cx="607442" cy="6733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Plus 13"/>
          <p:cNvSpPr/>
          <p:nvPr/>
        </p:nvSpPr>
        <p:spPr bwMode="auto">
          <a:xfrm>
            <a:off x="76200" y="3048000"/>
            <a:ext cx="914400" cy="914400"/>
          </a:xfrm>
          <a:prstGeom prst="mathPlus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167063"/>
            <a:ext cx="1993900" cy="116693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701322" y="5862935"/>
            <a:ext cx="513787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… and now many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4064744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AutoShape 16" descr="data:image/jpeg;base64,/9j/4AAQSkZJRgABAQAAAQABAAD/2wCEAAkGBxITEhQUExQWFBMXGRoWFxgWGBgcGBwdHBkYGhoaHR4bHiggGBolHSAXJDIhJSkrLi4uHB8zODMsNygtLisBCgoKDg0OGxAQGywkICQsLDQsLDQsLC8sLCwsNC0sLywsLCwsLCwsLCwsLywsLCwtLCwsLCwsLCwsLywsLCwsLP/AABEIAMwA9wMBEQACEQEDEQH/xAAcAAEAAwEBAQEBAAAAAAAAAAAABQYHBAMCAQj/xABJEAACAQMBBQQGBAoIBgMBAAABAgMABBEhBQYHEjETQVFxFCIyYYGRI4KhsjM0QlJyc5Kxs8IINVNidMHR0hUXJEOTohaU4SX/xAAaAQEAAgMBAAAAAAAAAAAAAAAAAQMCBAUG/8QAPBEAAgECBAEJBQYGAgMAAAAAAAECAxEEBSExQRITMlFhcbHB0SJygZGhFDM0QuHwBhUjUmKCJPFDktL/2gAMAwEAAhEDEQA/ANxoBQCgFAKAUAoBQCgFAfhONT0oCp7b4h2NvlQ5ncfkxYI+Lez9prB1Ejp4fKMRV1a5K7fTcpW0uKt0+RDHHEPFsu3+QHyNVuq+B16WRUY/eSb+i8yt3m91/L7d1L9RuT+GBWDlJ8ToQy/DQ6NNfHXxuRk15K/tySN+k7H95rE2I04R6MUvgi67mR82ytqD+6T8oyf8qsj0GcjHu2NofviTnpzImw7jmPKeWB9dDzoEGR0OCGNZX6LNPmlKWKpW62vg7ndDc3Ql2naxyv2y4uLYsQ5wwB5AHyOTmwuO7mqddUUuFFwoVpRXJfsy4bcdLa21Py837kjtLW8WJZYpPUlAJVkkHXBwRgkN1A7tdac5omIZXGdepQcrNartX7sSewt/bK5IXn7KQ/kS4XPk3sn55rJVEzXxGVYijra661r+paKzOcKAUAoBQCgFAKAUAoBQCgFAKAUAoBQCgFAKAUBk3GW+lE0UIdhEY+YoDhSedhkgddAOtUVXrY9PkVKDpym1rff4GcVUd8UAoBQGj8NoufZ+0V/OVh84mq2HRZ5/NZcnFUZdVvE85sybuxOPagkDD3ESsg+x6PoGUbQzWUeEl5X8ie23eCO92bfL+DuE7CQ+5wGTPxbP1ayk7SUjSw9Nzw9fDveLuvhv++08LbZqi5v9lyaRXA9Jg/uk9ceTDQf3DUJauJnOs3RpYyO8fZl++1eJlN1btG7xuMOjFGHgQcH7apPTQmpxUo7PVGr8Gr2V4p0d2ZYygQMc8oIbIGeg0GnSr6TPM57ShGcJRVm737TRatOCKAUAoBQCgFAKAUAoBQCgFAKAUAoBQCgFAKAx7jP+Nw/qf52qirueqyH7iXveRQKqO4KAUAoDUuEEfNbXi+LAfNCKup7M83njtWpvs8zy3Ej7fYt5D1I7UKPeY1df/aohrBoyzF81mNOfd4teB8lPSt3gRq9vqPd2bEfwzTemTfmM1twl5/qdW8t60lpYbVj1khK9pjvDerIvlzgr5MamT0UivCU1CvVwUtpXt8NU/lr8CG4qbMXnivYtYrhVyR05uXKn6yfdPjWNRfmRtZPXfJlh57w8OPyfiS/BP2bv9KP9z1lS4mrn/Sp9z8jTauPPCgFAKAUAoBQCgFAKAUAoBQCgFAKAUAoBQCgMe4z/AI3D+p/naqKu56rIfuJe95FAqo7goBQCgNX4Kj6G5/TX7tX0tjzGf/eQ7n4nzwdYD02E9FdTjz7RT90VFLiic8V+aqda9H5n7wrQYv7J9QrkEHvB5om+6PnSlxQzhu9LER4r9V4nzw6iElte7NmOsbOvwbKkjydSfiKU9nFk5pLkVaWLhxSfy18GfG6EJu9n3OzZtJoGKrnu9YlT9WQMPLApHVOLJx0vs+Khi4dGX7fzX1PTgxGyi8VhhldFYHqCA4I+BqaXExz5qTptbNPyNLq08+KAUAoBQCgFAKAUAoBQCgFAKAUAoBQCgFAKAx7jP+Nw/qf52qirueqyH7iXveRQAKqO2WfZG495JLEJIHWJmXnbK45Mgscg/m5xWag7nOr5nh4Qk4zTkk7LXckN8dyrr0yZreBnic86leXA5hlhqRj1ub7KmUHfQowOZUeYiqs7SWny2+hS5oijFWGGU4IyDqOuo0qs68ZKSTWzNU4Kfgrn9Yv3avpbHms/+8h3PxObhpJybTv4vHtD+xMR/NWNPpNFmbLlYOlPu+sf0PTY7+j7wTx9FmDY8CWVZc/MOKlaTMa653K4S/t9WvQ+rp/Q9vq3SO6UA+GX9X59oqn61OjMQX2jLGuMH4a+D+g28/8Aw/bMVx0huRyyeGfVVvkeyb50fszuMMvteXypfmht4rzXyLxs7ZCw3FzKuAJ+zYj+8oYMfIjlPnmrErNs49XEOpShB/lv8nb9SUrI1hQCgFAKAUAoBQCgFAKAUAoBQCgFAKAUAoBQGPcZvxuH9T/O1UVdz1WQ/cS97yKBVR3DSuFW1mihuHnm5bSLlChzoHOSQvf0x6o6lulW03bfY89nNBVKkI043m77dXb69h3cQN4PSLBZbOY9kXCTBdHAYHCt3qM6Ed+e8VM5XjdFOWYTmsU4V462vHq06uD8jJ6pPTmr8FPwVz+sX7tX0tjzGf8A3kO5+JH7sydnt+dfz2nUfH6T+WsY9Mvxa5eVwfVyfQ9OIj+j7VtLnoMIWPuRyH/9GpU0kmRla57BVKXf9Vp9Ud/GWyPZQXC6NE/Lkd3Nqp+DKPnWVVcSjIqi5c6UtmvD9GdW+sAv9krcIMsqrOB8MSL8AW+Kik/ajcrwEnhMc6T2bcfR+BMcPts+lWUbE5kT6KTxyuMH4ryn41lB3RqZnhuYxEktnqvj6PQslZmgKAUAoBQCgFAKAUAoBQCgFAKAUAoBQCgFAKAybjVBia2f85HX9llP81UVd0emyCXsTj2rz9DOKqPQH0ZG5QuTygkhc6ZOATjxwBr7qGPJV78QkrAMASAwwwB0IznB8dcGgcU7N8D5oZGr8FPwVz+sX7tX0tjzGf8A3kO5+JDzP2e8WemZlH7cIX97Vh/5DbiuXlX+vgyX412mYreTwdoz9Zc/y1lVWhq5BUtOcexP5f8AZO3qenbHz1d4FcfpqA2P2hisn7UDSpv7Lj+xSt8H+hFcH9oCW0lt217NjgH8yTJx+1z/ADFRSeljazyi4V41VxX1X6WO/hvsVrU3sZzgT8q571CKyn9lhU01a5RmuJVfmpf46993f6oudWHJFAKAUAoBQCgFAKAUAoBQCgFAKAUAoBQCgFAUni3s0y2XaAawuH+qfVb94Pwquqro6+S1uRiOS/zK3x3Rita568UAoBQGr8FPwVz+sX7tX0tjzGf/AHkO5+JAb8N2e2lfoA9u/wAin+lYT0mb2Xrl5e49kl4l64qWvPs6Q98bI4+DBT9hNWVF7JxsnnycXFdd19Dn4R3nPYch6xSOnwPrj7x+VKT0M87p8nE8rrSfl5FU3Rf0HbMludEdniHkfXiPnjlH1qwjpOx08avtOXxq8Uk/J/vsNgAq88qftAKAUAoBQCgFAKAUAoBQCgFAKAUAoBQCgFAKA8rq3WRGjcZR1KsPEEYI+VGZQm4SUo7o/nPb2yXtbiSB+qHQ/nKdVb4j7c1qNWdj3uGrxr0lUjx+j4o4KgvFAKA1fgp+Cuf1i/dq+lseYz/7yHc/ErvF9eW/BHfCh+TP/oKwq9I38j1w1v8AJ+Rqu3IfSLGZRqZIG5fMoSPtxVz1ieaw8uaxEW+El4mecFb7EtxF+ciyAfokqfvLVVJndz+l7EJ9Ta+f/RMbybqtNte2lUERlRJIw7jCw7/E5jHwPhWUo3mauFxyp4GcHvey/wBvTU0GrThigFAKAUAoBQCgFAKAUAoBQCgFAKAUAoBQCgFAKAp3EfdT0yISRD/qIh6v99epTz7x78+NV1IX1OrleP8As8+TPov6Pr9f0MRYEEgggjQg9Qe8HwNa57BO+x+UJFAavwU/BXP6xfu1fS2PMZ/95DufiRHGiP8A6qE+MOPk7f61jV3NvIX/AEZL/LyNK3Um57K2bxhjz+yAatjsjz2MjycRNf5PxMj3Ib0ba6x64EktufIcwH2qtUQ0lY9RmH9bAufZGXh6m5VsnjhQCgFAKAUAoBQCgFAKAUAoBQCgFAKAUAoBQCgFAKAUBQt/twxc5ntgFuOrL0WT/JX9/Q9/jVU6d9UdrLc05n+nV6PB9X6GQXEDIzI6lHU4ZWGCD7xVB6qMozipRd0zzoZGr8FPwVz+sX7tX0tjzGf/AHkO5+JxcbE+ktT4rKPkY/8AWoq8C7IH7NRdq8y3cNJubZtv/dDL+y7Cs6fROXm0eTi5/B/NI7tmbtQQ3E1yBzTStnJ/JBAyF8MnUnvqVBJ3KauMqVKUaT6Mfr3k1WRqCgFAKAUAoBQCgFAKAUAoBQCgFAKAUAoBQCgFAKAUAoBQELvHuvbXi4mT1x7Mi6OPj3j3HIrGUVI28Lja2GfsPTq4fvuMx23wxu4iTAVuE7gMLJ8QTg/A/CqXSa2PRYfOqFTSp7L+a9fp8Sz8IbGWGO5WWN42510dSp9n39RWdLic7O6sKk4ODTVnsTe+O6S37Qc0hjSIuW5QCx5uXQE6L06kHyrKcOUaeBx7winZXbt3aXJjY2yYrWJYYVKouTqSTk6kknvJrJJJWRq168683Ob1O6pKRQCgFAKAUAoBQCgFAKAUAoBQCgFAKAUAoBQCgFAKAUAoBQCgFAKAUAoBQCgFAKAUAoBQCgFAKAUAoBQHy7gAkkADqToKA47bbFtI3LHPC7fmrIjH5A5oDsdwMZIGTgZPf4edAfVAKAUAoBQCgFAKAUAoBQCgFAKAUAoBQCgFAKAUAoBQCgPOadV9pgv6RA/fQHjbbSgkYpHLG7gZKq6swHTJAOQKA6qAUBkVhB/x3aN0LlmNhaNyRwKxVXbmZQzYOTnlY+OCoGNciS2XvC/ZMicvoiJ4NGWVh78g6/HNCLmY712V7Z32z7a4uHuLZLiOS2eQgnHaxhgx6l00GucBtMA4Ak3u4mCIzscKoLE+4DJoQVvhtt2a92fDcT8vaOXB5AQvquyjQk9wFAWigFAKAUAoBQCgFAKAUBA717oWm0BGLpC4jLFMOy45sZ9kjPQUBgFrutbHbQsSpMHpDx93NyqGYDIHXTGaEmuycG9jkECB1PiJZMj5kj5ihFzOtq3l3sDaHZRTyS24CyCNySrxksCpXorgqw5lx0B6HFCT+gbeYOiuuqsAw8iMihB6UAoBQCgFAKAUBFbf3ctb1VW6hWZVJKhidCRgkYIoDIuBUQTaN2o6LGyjyEqgUJZuVCBQH862u2rnYW0rlTGHR2OUYlQ8fOzRujYOCAeuCPaB1Ggk0fZPGHZ0uBL2tu3T6ROZf2o+bT3nFCLEpvBs222vDC1vcRsYZkmWRMPgqdVIB0yO494HhQFX4w7y3qwzW8dq8VsxEclyxBDqwGUQDoG9kk92RjXNCTn4b7x3dvs+GOPZs9wgMhEqOgVsyMdAddDkfCgNOfa6R2oubgejqI1kkVzqhIBKHHVgTjTqelCCnbP37vr3mfZ+zu0t1JUSzzLFzEdeVcHp45PgcEEUB27v8QFkufQ7yBrK8/JRmDRv4cjgDJI6aYPQEmgPnfTfi5sC7f8AD3kgUqBP2yKh5gMaBWZfWPLqOtAccHFFWtoHS1kmu5g7C2gJcqquyBnfl9VTjry9/TvoDgteLpjnEV/YyWYOPWLE8oP5TKyKeT+8M9+mlAWjfHe9rEB/RJp4eUM0sRXkXJIw2Tkdxz01oCP3S4hm/kCw2U4jDcrylo+RDjOuuT3dPGgOrfLfdtnsS9lPJCOX6ZCnJltOU5OQc6fEUBIbnbyNfRGU20tumhQy4+kBz6y4/J6a9+aAsFAfz3bOF3nyxAAu5MknAHqP30J4G6z7btUUs9xCqjUlpEA+00IMR3xhk25tPFkrNAiLD25UiIYZmeTJ6j1sAdW5dNDmhJqu8G17ixjRbexku40jGWWRF5QoxgggsTgZ0BoQQW7/ABUjntpriWAxlJEiiijftXldwSqJ6q+scfIE91Ac+x+KjtfLZ3dp6OzOIgVlEhV2xyK4CgakgZB0J6dcATu9e/0VrMtrDE93ePgCGMgYyMjnY55dNehwNTga0BH7Q302laJ215swC3HttBOsjID3lcDI9+QPfQFx2HtiC7hWeBw8bdD0II6qQdVYHqDQFb3k3/SG4FnawveXh/7aMFRdM4dznBxr0OB1xpQHDf777QswJL/Z3JbkgNJBOshTJwOZSB88j7aAuuyNpxXMKTQOHicZVh8iCDqCDkEHUGgMc4I/1ne/oP8AxhQllx3k4jvYkekbPnRGZlR+0hIfHeAGJGRrqBQgmt1t5Jrs5exntoyvMrzFBk5GF5c8wJBJyRjSgPOzNhtq0WV4e0iJYASqBIhUlTgqSUOnUHoRQFS2vwStmyba4khPcsgEqD7rfNjQm5QNr7A2jsOeOcMurYSSMnkfGpjkBAIyM+qc95ByMgDSOLN+txsRJ19mVreQeTYOPtoETfCH+qbXyk/iyUIKh/SE2mypa24JCuZJn9/JyqoPiMsx8wKEo0fc2yENhaRj8mGPPvJUFj5liT8aEGY/0grflkspl9WTEi8w6jlMbofMEsR50JRYOId+bjd7tj1lS2c+bPET9tAOBWzkTZ5mAHaTSPzN34Riir5DBP1jQMjf6QsS+j2jYHN2zLnvwY2JHkSq/IUCL1uxCs+y7ZJRzrJaxq4PeGiAbPmCaEGV8Mrp9m7Xm2fKTySExgnvdctC/h66EjzKjuoSXHiSfTLmz2UvSVvSLnHdDGeh105myAfECgNBRQAABgDQAdKEH7QH86yWMc+8bwzKHie6kDqehHK5xp7wKE8DWpeF+yGGPQ0X3q0in5hs0IM93ytbvYUsL2VzKbWTIWKU86Ky4JQg6FSDoRhtDr30JNR2Bt5b7Z4uVHLzxvzLnPKy8yuue8BgcHvGDQgyXgBs/tbh5G1S3RWVe4SSgoH8wiOPrGhJp97uNYC6baDRsZlPbY5jyc6jR+XpzDAPhkZxmhBm/Awm42hc3UvrS9mXJ/vSuCxHyIHgNKEs2zaFsssUkbDKujIR4ggg0IMM4Lbbe39PjJyq27XIHdzReqT5sCv7IoSzu4ARGS5vZ5DzShIwWPUmV5Gc/EoKBmt7y2SzWlxE3R4nX5qcHzB1oQZX/R52mxF1ASeQCOZR4Fsq3lnCUJZXOH28cdjeXsrqzsyukUaAlpHMwwo008/Dx6UBZ+Ge0Itp38txetz3ketvCfwUcemWjB6uG6k6+yfIDYqEGEcGt8I7WWSzuHCRytzRuxwok0UqT+SGAXB6ZGO+hLN3oQZlx12jH6JHaj17iaVCiLq+ATrj3nCDx5vcaEo8uJWzWt934YTqYRbI3mvKp+2gRM8J72NNjQuzqqRiXtCTouJHJz4aYNCDO9+YLm92Va7RkDMVknByACsMkmImIA6DkQZ8Hz76Emu7g7UW52fayKQT2SI+O50AVwfJgfsoQZtx2nM91ZWcI55sMeUdeaUoqA+HssfcNelCUWbibYiDYLQg5Ea28efHlkjGfjihB08FP6ph/Tm/ivQlkH/SE/FbX9ef4UlCEXrcY/8A86y/w0P8NaAzfjtsVke32hF6rArG7DqGU88L/Ahhn9GhKLDwtSS6e52rOvK9wRFEvcsUeAcZ7i4P7OaEGh0AoD+e7KRf/k+cjHpkgznTVXUfbp50J4H9CUIMQ47bwwTNBbROJGjZnkKHIUkcqpkdWOW06jTxoSi98PtjyWmyFjmHLIUlkZT1XnLMFPgQpGffmhBS/wCjj7N744t/PpN/+0JZss0YZSp6MCD5EYoQYdwhQ2G1p7Kf1XKGNSdOYowZSP0k5mHuoSzZtubRS3t5pnOFjRmPwGg8ycAe80IMd4IbuNMl5PIMJLEbVT+cW1lI8QMIM+OR3GhLPrgg5tb+8s5/UmZVGD3tCXyB45Vyw8VBNAzVd8dqLbWVzMxA5Y25c97EEIvmWIHxoQZ3/R+2IyRT3TAhZOWKPPeE5uZh7uY481NCWRHBWBG2pdMyqxVJGQkAkEygEjw0OM+/30DPbinu1Js+6Tadl6ilwz46JKfysfmSagjxJ/O0A0/cremLaFssqEBxpLHnVG7x5HqD3ihBxWPDzZ8dq1q0Xaxu5kZpMc/MdMhlAK4GgxjTzNARycMhGOWDaO0YIugjSf1QPBcj1aAkt3OH9laS9uA89x/bXDmSTOMZGdAcaZxnGmaAnttbKiuoJIJl5o5Bhh0PUEEHuIIBB8QKAoVpwXsFbLS3EiZyY2dApx0zyIGOPOgNEW0jEYiCL2QXkCYHJy4xy46cuNMUBTf+WdvG7NaXN3ZB9WS3lwh+qwOP8u7FASe7O49pZO0yB5bhvanncvKc9dT0z34GT30B4bxcPrO9lMs5mLHGiysEGBgYXoDQDd3h7Z2Uomg7YMM6NKxQ5GDlehOKA5dqcL7C4leWXt2d2Zz9M2AWOSFH5I9w91ActhFsjY1ysXbyJLKoUI7yOoBbQkYKx5YdTjvoD14t3fPbx2EYD3N7IkcakZ5VVgzykeC46/HuoC4bJ2elvBFBGMJGiovkBjJ9560B10BBb07p29+IxP2mIyxXs3Ke1jOcdegoCt/8nNlYxyzY/WtQm59twh2YRhhOw8DO+KC5M7A3C2dZsHgt1Dr7LuWdh+iXJ5fhihB7b07pW9/yduZcIGAEcjIDzYzzAe107/fQEDFwj2apyvpCnxWdwfsoC9RRhVCjoABr100oCB3p3NtL/lMyESp7EsbFJFwcjDDrg6gHODqKAh34Zwycoury+u41wRHNPlNOhPKASffnNAXOztI4kWOJFSNByqqgBQB3ACgIHefcm0vWWSRWjnXHLNCxSUY6ajrjuyDjuxQEU3DOCRlN3dXl4qHKxzzZTPjhQMn30BObe3UtrqKOFw8cUfsrC5jAGOXHq/k47qArsfCHZqnK9up8VmYH5igJTeDh/Z3jq85mJVFQASsFwucHHTm1OtARkXCLZqnmXt1bplZnB8sjWgL9QCgPNplGhYA+YoTyX1H56Qn5y/MUuTyX1HoDnpQxPgzqOrL8xQnkvqCzKdAwJ8xQcl9R6UIFAKA+WcDAJAJ6ZPXy8aEpNme7/cMzfXK3UU4hlAVWDpzqeQ5VhqMHuIOQcD35EE1uxud6PM91cztd3rryGZ1ChV/MjQaIPL7MnIFqoBQCgFAKAUAoBQCgPlnAwCQCenvoTZn1QgUAoBQCgFAKAUAoBQFL333Qs3hurkxfTiN5OcO/tImnq83LjQDGKqqQjZysdbL8wxEalOipezdK1ls312uUnhfu1bXb3HpEfOIxHyjmZRli+T6pBPsiq6cFJu52M3xtbDxhzTte/U9rdfebJZ2qRRpHGOVEUKoyTgAYAydTp41sJWPKVJyqSc5bvcpW/W5Vm0F1crGVnCvMXDOckDmOVJK4PuFVzpxs2dfLsyxCqwpN3jdK1l3b7n7uBubaJBbXRQtcFRKHLMMFhnAUHlwAcailOEbJkZlmNeVSdG/s3tay4du5eqtOMKAUBn+/W5NzeXUc0UqqoVV9YsChDE8y4Gp1z1GoqmdNydzuZdmVHD0XCcW3f59j/bL+owB31ccNn7QCgFAKAUAoBQCgFAKAz/fncm5vLuOaKVVUKq+sWDRkEnmTA1Pf1GoqmdNydzuZdmVHD0HCcW3r1a9j/bL+KuOGVzcvbT3XpZZgyx3Dxx4AHqADHTr51hCTdzoY/DRoc2lu4pvvLJWZzxQCgFAKAUAoBQERvf8AiN3/AIeb+G1YVOg+42sD+Jp+9HxRQ+CXtXnlD++aq6O7+Hmdr+INqf8At5Gp1eebIffH8Qu/1En3DUS2Zt4H8TT95eJB7P2ldw7Pszb2vpC+joXPaqnLhF0wdWzr08Kri2oqy4G5Vo0KmKqc7U5PtO2jd9focOxOJYlSVpIcMCiwxREvJIzByQBgaDlGvv8AHAJVLl2IyVwlFRlprdvRJK3qee0N/b+3w8+zjHESBkuc+RblwD7iBR1JLdE0sqw1X2ada77v1LpszbC3NsLiAFwykqhIU8wyOQ9ynIxnp39KzUrq6OTWw8qNbmqmlnv2dZS9q8QLy3lSKayWJn5SMzB9C3LnKDB1zpmsHUa0sdajlNCrBzp1bpX4W7eJNb4b13Fkeb0MywaDte1AHMe4gKSPM6a1lKbjwNTA4GliVbnLS6rcPmj63O3pnvfWNp2UGGxL2obLAgcvLyg+OvupGbfAjHYGlhtFUvLqtbTrvdnHvVvrcWUhD2RaItyxydsAH0z0CEqeuh8KiU2uBbg8tpYmN1V14q231R2vveYbQ3F5A1sxblji5gzvoCCNBy9+QcYx5VPLsrsqWX85X5qhPlLi7WS/fZuc1ttna0sYmjs4FQjmWOSVu1I6juCgn34qOVN6pGcsPgacublUk31paevyOvdnfFLtZFEZjuogS0DEZJGmjeHNocgYJ17szGd9OJXi8vlh3Ft3g/zfvs17SB2xv9e2zok9isRf2czB8jIB9gY0z41g6klujdoZVh60XKnVvbf2beJ2bz78Sw9o1tAskULiOSaRsIXzgxoBq5Hee7B+Mup1FOEyyFTkqrKzkrpLe3W+o6LPf6JrH0po2Dh+x7JTktIQCFU41BBBzjTXripVT2bmFTKpxxPMp6WvfqXWz0O09rhe0NnAVxnslmPa+WccpPlS8+ox5nAt8lVJd/J09T53b3ye8a6EduQYUBRHYK7OQ+UbOiesuP3+FIz5TZOKy6OHVNzn0nq1slpquvRkVtHf68gnjhnsliZyuMyh9GblyOUYPf31DqNO1jZp5VQq05VKdW6V+FtlfiSe/wDte+hjkFvB9H2fM9xzr6nXmAQ65Awc69emlTOTWxr5bh8NUmnVnrfSNt/iVPhttK8ht5Bb2RuUMpy3bImG5E9XDAk6YOffWFNtJ2R1M1o0KlWLq1eS7bWb4vUuG1d5r2C3SZrAnR2mXtl+iCtgE4U8wK+tkDTvrNzklexyaOCw9Wq6aq9Vnyd7/HTq7Tj3Y34uL18R2X0YZVkft19QHvwVBbTJwKRm3si7F5ZSw0byq620XJ3+rJHe7ea4s8utmZoAoLS9qFAJJGCvKT4a9NamUmuBr4HBUsT7LqcmXVa/1ujo3Q27PdoZJLY28ZCmNi/Nzg5yQOUEAYGpGudKmMm+BhjsLTw8uRGfKfHS1vq/0LBWRoigFAKAiN7/AMRu/wDDzfw2rCp0H3G1gfxNP3o+KKHwS9q88of3zVXR3fw8ztfxBtT/ANvI1OrzzZD74/iF3+ok+4axlszbwP4mn7y8Tw3X/q23/wAOn8MVEOgu4yxn4ufvPxM/4K2atPNIRlo40Vfdzlske/C4+JqqjudzP6jVOMFs27/D/s0HftAdn3QIz9Ex+I1B+BANWz6LOHlzaxVO3WiC4OH/AKJ/dM33UqKWxuZ7+IXurzK/xb/H7X9BP4prCrub2S/hane/A07bOzluIJYX9mRSufA9x8wcH4Vc1dWPO0Kzo1I1I8GZxwn2i0M89jLo2WZR4OmjgeYAI/RJqqm7Ox385oxq0o4mH7T29CwbVX0vasMPWKzXt5PDtGx2an3jRvnWT9qduo0aP/HwUqnGo7LuW/oVDild8+0oo3yY41jBUDPtNl8DvJHKMe4VXU6R1cnp8nCSlHd317loXn/51b/2N3/9d6s51dvyON/LKv8AdD/2RRLC4kbbS3EUMyRSSgetGy6OoRi2mAM5PyqtP27nZqRgsvdKcotpda4O6t4HZxrciW1I6hJCPgyVNZ2sVZArwqLtXmX223bhNlHaSrzoFXm1IJb2mfI1DFsnPvq3krk2ZxZYyosQ60HZ307urusVvfXdbsrKIWMZBgmE/KMsxOCC2uSzA8ungPdWE42jodDAY7nMRJ4h9KNupd3Z6kds7i30E9vqNCYmH3W6eWahVesvq5Bxpz+a816Fj3Nu7Kee5ubZz2koTtYmHKVK5HNjvznUgkZrKFm20aGOp4ilThSqrSN7PrvwKtxT/rGz8k/jVhU6SOlk/wCEq/HwL3vx/V93+qf91Wz6LOLl/wCKp+8iu8GPxKb/ABDfwoaro7Pv8kb+ffiI+6vFl8kQEEEZBGCD3g9auOKm07oyLddzs3az2zEiKQ9mM+DetC3vOvL9Y1rx9mVj1GMX23Aqquktf/r1LZv4xuJbbZ6n8M3aTY7okOT5ZI0961ZPW0TmZcuZhPFP8qtH3n6FxRAAABgAYAHcKsOU3d3Z9UIFAKAUBzbTtBNDLEekiMh+spH+dQ1dWLKVR06kZrg0/kY9w82sLC8lhuvow47Ni3RXUnlJ8FOTr01B6a1RB8l6nqs0oPF4eNSjrbVdqfn2G0RSBgCpDA9CDkVsHkmmnZlR4gbbTsWs4iJLq4+iWNTkgNoWbHsjGev7garqPSyOpluGlzirz0hDVvu4IsENssFqsWfVjiCZPgqY/wAqztZWNCU3VrOfW7/NmccEWHNdDOvLF++SqKO7PQfxAtId8vIvW/TgbPuskD6Jh8xpVs+izi5em8VT70V/g2w9DkGRntm0+olY0tjez1f8he6vFlf4tOPT7bUaImden0rdfCsau5vZKn9lqd78DXAc9KvPLmT8S7RrS+gvohjmIJ8OdOoPuZNPgaoqKzuemympHEYaWHnw8H6Mt/D20bsHupB9LduZj7lP4NfILqPOrKa0v1nLzOa5xUY7QVvjxfzKjxWsXhvIL1RlPUB9zxtzAE93MMY/RNV1FZ3Opk1SNShPDvfX5NW+nmabsraUVxEssTBkYZ07vcfAjvFXJ3PPVqM6M3Cas0RM28oa8jtbcCY6tcMD6sSgaajq5ONP3dRjy/asjZjg2qDrVXyf7V1v07SicbWHaW+v/bk/etU19vgdr+H17E+9eZrasD0OfKtk8w1YpvELbz2b2ciluTtW7VR+UuBke8gZI99VzdrHVyzCxxEakXvbR9TJyXZlleIsjRQzKwyH5VJx+l1FZWUjTVbEYaTgpOLXC/kUrYux4rfbnZ2ueyWFmkXJITm05MnXr2ZwfGq1FKeh16+InWy3lVt3LTttx8UcPFSRf+I2mo0VCden0udfCoqbl2Tp/ZKnx8C/b667Pu8a/Qv92rZ9FnEwGmKp3/uRV+Dd0gtJ1LKGExcgkDCmOMA+WVb5VXR2Z0s9hJ14tL8tvq/UsO5+0nuDdS8xaEzlIPDlRVBK+4tmsoNu7NDHUY0VTha0uTeXe+v4FZ4x7GzHHdpo0ZEbkdeUn1D8G0+tWNWPE6GRYi0pUZbPVd/H5rwJDhysly020JwOeQLDHjoEQAMR4BnB+INTT19plOacmio4WnstX3vb5IvNWnGFAKAUAoBQENt3de0u8GeIFxoHUlXx4ZXUj3HIrGUU9zbw+Or4fSnLTq3RXl4V2QOklyB+aJEx9zP21jzSN555iHvGPyfqT+wd1LSzOYIgHOhdiWf5noPcMVlGCWxpYnHV8RpUlp1bI9dvbuW15yekRl+Tm5fXdcc2M+yRnoOtJRUtzHDYyth7807X30T27yKXh1s0EHsDkaj6Wb/fWPNRNh5vi2rcr6L0O/be6VnduJJ4y7hQoPPIugJPRWA6k1lKCluU4fH18PHk05WXcvNHLa7g7PjcOkJDDOD2kp6gg9W8CaxVOKLZ5ripx5Mpady9DxHDjZn9gf8Ayzf76c1Ey/nGM/v+i9CZ2FsG3tFZLdORWPMRzM2uMflE91ZRio7GpiMVVxDUqju12LyG8Ww4ryEwzc3KSGBUgMCD1BIIGmR06E0lG6sxhcVPDVOchuSEUYVQqjCgAADoANAKyKG23dnneWkcqNHIgdGGCrDINQ1cyp1JU5KUXZoqD8MLHmJUzop6osnqn3HILfbWHNROos7xNrPkvtt+19Cy7H2Hb2sZjgjCKfaxklveWOprJRS2OfXxNWvLl1HdkIOHGzP7A/8Alm/31jzUTc/nGM/v+i9CT2FuvaWjM1vGULABvXdsgaj2mOKyjBR2NfEY2viElVd7diXgem2tgQXTQmYFhExdV05SSPyhj1h7qOKe5jh8VUoKSp6cpWvx+BDy8P7bmJhkubYMcskEpVCfIg48hpWPNo2o5tWtacYztxkrvyJTZO7FrbxSRRx6SgiRiSXfIIOW6956Yxk1koJKxr1sbWrTU5PbbqXwIz/lxsz+wP8A5Zv99Y81E2P5xjP7/ovQl9j7vW1tG8UMfLG5JdSzMDkcp9onTGmKyjFLY1a+LrV5qc3qttl4FcbhZs8vzfTcv5nOOXyzy8+PrVjzUTf/AJ5iuTbS/XbX0+hK3+8Nhs/srdiIhgcqqpIVc4y2OgJzr1OpqXKMdDWp4TE4vlVUr9bvuzl4iXxMC2kQDz3ZESKdcLkcznwAHf3de6oqPS3WWZXS/qutPSMNX5IsWyrBIIY4U9mNQo9+B1PvJ1+NZpWVjQrVZVajqS3bOupKxQCgFAKAUAoBQCgFAKAUAoBQCgFAKAUAoBQCgFAKAUAoBQCgFAZhxk2XGOyuRntD9GdRykDJGmOupqmquJ6LIq8vapcNye3A2aroL2VnluZF5S8hB5V/NQAAKKygvzM0syrOMvs8ElBPZce19ZcasOUKAUAoD/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" name="AutoShape 2" descr="https://mail.sci.ccny.cuny.edu/Session/59759-eHe3Jg9MZLEPeLqPw39d/MessagePart/INBOX/96128-02-B/IMG_37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Equal 1"/>
          <p:cNvSpPr/>
          <p:nvPr/>
        </p:nvSpPr>
        <p:spPr bwMode="auto">
          <a:xfrm>
            <a:off x="381000" y="3048000"/>
            <a:ext cx="914400" cy="914400"/>
          </a:xfrm>
          <a:prstGeom prst="mathEqual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26" y="1746297"/>
            <a:ext cx="6773274" cy="4197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48099" y="381000"/>
            <a:ext cx="2852701" cy="1397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latin typeface="Courier New" charset="0"/>
                <a:ea typeface="Courier New" charset="0"/>
                <a:cs typeface="Courier New" charset="0"/>
              </a:rPr>
              <a:t>Wallace</a:t>
            </a:r>
          </a:p>
        </p:txBody>
      </p:sp>
    </p:spTree>
    <p:extLst>
      <p:ext uri="{BB962C8B-B14F-4D97-AF65-F5344CB8AC3E}">
        <p14:creationId xmlns:p14="http://schemas.microsoft.com/office/powerpoint/2010/main" val="245951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62000" y="1349493"/>
            <a:ext cx="419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Wallace</a:t>
            </a:r>
            <a:r>
              <a:rPr lang="en-US" sz="2800" dirty="0">
                <a:latin typeface="Arial" panose="020B0604020202020204" pitchFamily="34" charset="0"/>
              </a:rPr>
              <a:t>’s code is free and</a:t>
            </a:r>
            <a:r>
              <a:rPr lang="en-US" sz="2800" i="1" dirty="0">
                <a:latin typeface="Arial" panose="020B0604020202020204" pitchFamily="34" charset="0"/>
              </a:rPr>
              <a:t> </a:t>
            </a:r>
            <a:r>
              <a:rPr lang="en-US" sz="2800" b="1" i="1" cap="small" dirty="0">
                <a:solidFill>
                  <a:srgbClr val="990099"/>
                </a:solidFill>
                <a:latin typeface="Arial" panose="020B0604020202020204" pitchFamily="34" charset="0"/>
              </a:rPr>
              <a:t>open</a:t>
            </a:r>
            <a:r>
              <a:rPr lang="en-US" sz="2800" dirty="0">
                <a:solidFill>
                  <a:srgbClr val="990099"/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2800" dirty="0">
              <a:latin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</a:rPr>
              <a:t>(&amp; users can download data from online databases.)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Qualities of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4"/>
          <a:stretch/>
        </p:blipFill>
        <p:spPr>
          <a:xfrm>
            <a:off x="5334000" y="1119883"/>
            <a:ext cx="2971800" cy="53571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43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648200"/>
            <a:ext cx="2286000" cy="1295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5847006" cy="1426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37338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6200" y="238125"/>
            <a:ext cx="899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Range estimates needed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69583"/>
            <a:ext cx="3657600" cy="1679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42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337370"/>
            <a:ext cx="3505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Wallace </a:t>
            </a:r>
            <a:r>
              <a:rPr lang="en-US" sz="2800" dirty="0">
                <a:latin typeface="Arial" panose="020B0604020202020204" pitchFamily="34" charset="0"/>
              </a:rPr>
              <a:t>provides </a:t>
            </a:r>
            <a:r>
              <a:rPr lang="en-US" sz="2800" b="1" i="1" cap="small" dirty="0">
                <a:solidFill>
                  <a:srgbClr val="990099"/>
                </a:solidFill>
                <a:latin typeface="Arial" panose="020B0604020202020204" pitchFamily="34" charset="0"/>
              </a:rPr>
              <a:t>guidance</a:t>
            </a:r>
            <a:endParaRPr lang="en-US" sz="2800" dirty="0">
              <a:solidFill>
                <a:srgbClr val="990099"/>
              </a:solidFill>
              <a:latin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</a:rPr>
              <a:t>that addresses conceptual and methodological 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34" y="1295400"/>
            <a:ext cx="4642266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Qualities of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</p:spTree>
    <p:extLst>
      <p:ext uri="{BB962C8B-B14F-4D97-AF65-F5344CB8AC3E}">
        <p14:creationId xmlns:p14="http://schemas.microsoft.com/office/powerpoint/2010/main" val="616815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371600"/>
            <a:ext cx="3429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Wallace </a:t>
            </a:r>
            <a:r>
              <a:rPr lang="en-US" sz="2800" dirty="0">
                <a:latin typeface="Arial" panose="020B0604020202020204" pitchFamily="34" charset="0"/>
              </a:rPr>
              <a:t>is </a:t>
            </a:r>
            <a:r>
              <a:rPr lang="en-US" sz="2800" b="1" i="1" cap="small" dirty="0">
                <a:solidFill>
                  <a:srgbClr val="990099"/>
                </a:solidFill>
                <a:latin typeface="Arial" panose="020B0604020202020204" pitchFamily="34" charset="0"/>
              </a:rPr>
              <a:t>flexible </a:t>
            </a:r>
          </a:p>
          <a:p>
            <a:endParaRPr lang="en-US" sz="2800" b="1" i="1" cap="small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</a:rPr>
              <a:t>by providing multiple options, and allowing user inputs and downloads for most components.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01" y="1447800"/>
            <a:ext cx="3991399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Qualities of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</p:spTree>
    <p:extLst>
      <p:ext uri="{BB962C8B-B14F-4D97-AF65-F5344CB8AC3E}">
        <p14:creationId xmlns:p14="http://schemas.microsoft.com/office/powerpoint/2010/main" val="359159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372612"/>
            <a:ext cx="3581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Wallace </a:t>
            </a:r>
            <a:r>
              <a:rPr lang="en-US" sz="2800" dirty="0">
                <a:latin typeface="Arial" panose="020B0604020202020204" pitchFamily="34" charset="0"/>
              </a:rPr>
              <a:t>features </a:t>
            </a:r>
            <a:r>
              <a:rPr lang="en-US" sz="2800" b="1" i="1" cap="small" dirty="0">
                <a:solidFill>
                  <a:srgbClr val="990099"/>
                </a:solidFill>
                <a:latin typeface="Arial" panose="020B0604020202020204" pitchFamily="34" charset="0"/>
              </a:rPr>
              <a:t>interactive </a:t>
            </a:r>
          </a:p>
          <a:p>
            <a:endParaRPr lang="en-US" sz="2800" b="1" i="1" cap="small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</a:rPr>
              <a:t>maps, tables, and graphs to explore data and model predictions.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3449247" cy="4964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Qualities of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</p:spTree>
    <p:extLst>
      <p:ext uri="{BB962C8B-B14F-4D97-AF65-F5344CB8AC3E}">
        <p14:creationId xmlns:p14="http://schemas.microsoft.com/office/powerpoint/2010/main" val="501584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371600"/>
            <a:ext cx="3657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Wallace </a:t>
            </a:r>
            <a:r>
              <a:rPr lang="en-US" sz="2800" dirty="0">
                <a:latin typeface="Arial" panose="020B0604020202020204" pitchFamily="34" charset="0"/>
              </a:rPr>
              <a:t>is</a:t>
            </a:r>
            <a:r>
              <a:rPr lang="en-US" sz="2800" i="1" dirty="0">
                <a:latin typeface="Arial" panose="020B0604020202020204" pitchFamily="34" charset="0"/>
              </a:rPr>
              <a:t> </a:t>
            </a:r>
            <a:r>
              <a:rPr lang="en-US" sz="2800" b="1" i="1" cap="small" dirty="0">
                <a:solidFill>
                  <a:srgbClr val="990099"/>
                </a:solidFill>
                <a:latin typeface="Arial" panose="020B0604020202020204" pitchFamily="34" charset="0"/>
              </a:rPr>
              <a:t>reproducible </a:t>
            </a:r>
          </a:p>
          <a:p>
            <a:endParaRPr lang="en-US" sz="2800" b="1" i="1" cap="small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</a:rPr>
              <a:t>by providing executable code for documenting and rerunning the analysis.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9"/>
          <a:stretch/>
        </p:blipFill>
        <p:spPr>
          <a:xfrm>
            <a:off x="4573816" y="1447800"/>
            <a:ext cx="4016918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Qualities of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</p:spTree>
    <p:extLst>
      <p:ext uri="{BB962C8B-B14F-4D97-AF65-F5344CB8AC3E}">
        <p14:creationId xmlns:p14="http://schemas.microsoft.com/office/powerpoint/2010/main" val="287231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371600"/>
            <a:ext cx="4038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</a:rPr>
              <a:t>Wallace is </a:t>
            </a:r>
            <a:r>
              <a:rPr lang="en-US" sz="2800" b="1" i="1" cap="small" dirty="0">
                <a:solidFill>
                  <a:srgbClr val="990099"/>
                </a:solidFill>
                <a:latin typeface="Arial" panose="020B0604020202020204" pitchFamily="34" charset="0"/>
              </a:rPr>
              <a:t>expandable! </a:t>
            </a:r>
          </a:p>
          <a:p>
            <a:endParaRPr lang="en-US" sz="2800" b="1" i="1" cap="small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</a:rPr>
              <a:t>by featuring different methodological options (modules) that researchers can contribute to advance functionality.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14600"/>
            <a:ext cx="3886208" cy="2375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Qualities of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</p:spTree>
    <p:extLst>
      <p:ext uri="{BB962C8B-B14F-4D97-AF65-F5344CB8AC3E}">
        <p14:creationId xmlns:p14="http://schemas.microsoft.com/office/powerpoint/2010/main" val="3316702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76200" y="238125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: software for niche/distribution modeling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1000" y="1562100"/>
            <a:ext cx="2667000" cy="2857500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400" i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Qualities: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reproducible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expandable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human diversity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43200" y="1752600"/>
            <a:ext cx="6400800" cy="53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i="1" kern="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and minority-student coder-biologists</a:t>
            </a:r>
            <a:endParaRPr lang="en-US" sz="1800" kern="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ttps://static.wixstatic.com/media/e41566_2f490dbc09504353aeb1626188d0020f~mv2.jpg/v1/fill/w_202,h_254,al_c,q_80,usm_0.66_1.00_0.01/e41566_2f490dbc09504353aeb1626188d0020f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static.wixstatic.com/media/e41566_2f490dbc09504353aeb1626188d0020f~mv2.jpg/v1/fill/w_202,h_254,al_c,q_80,usm_0.66_1.00_0.01/e41566_2f490dbc09504353aeb1626188d0020f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951801" y="4953000"/>
            <a:ext cx="634459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u="sng" dirty="0">
                <a:solidFill>
                  <a:srgbClr val="006600"/>
                </a:solidFill>
                <a:latin typeface="Arial" pitchFamily="34" charset="0"/>
              </a:rPr>
              <a:t>External partners, undergraduates, and interns/fellows</a:t>
            </a:r>
            <a:r>
              <a:rPr lang="en-US" altLang="en-US" sz="1800" dirty="0">
                <a:solidFill>
                  <a:srgbClr val="006600"/>
                </a:solidFill>
                <a:latin typeface="Arial" pitchFamily="34" charset="0"/>
              </a:rPr>
              <a:t>: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800" dirty="0">
                <a:solidFill>
                  <a:srgbClr val="006600"/>
                </a:solidFill>
                <a:latin typeface="Arial" pitchFamily="34" charset="0"/>
              </a:rPr>
              <a:t>Sara Varela, Hannah L. Owens, Cecina Babich-Morrow, Jenna Rios, Sarah I. Meenan, Valentina Grisales-Betancur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/>
          <a:stretch/>
        </p:blipFill>
        <p:spPr bwMode="auto">
          <a:xfrm>
            <a:off x="3495628" y="2554724"/>
            <a:ext cx="992060" cy="1161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6937"/>
          <a:stretch/>
        </p:blipFill>
        <p:spPr bwMode="auto">
          <a:xfrm>
            <a:off x="4182888" y="3335444"/>
            <a:ext cx="978713" cy="1166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Hannah L Owe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"/>
          <a:stretch/>
        </p:blipFill>
        <p:spPr bwMode="auto">
          <a:xfrm>
            <a:off x="4933001" y="2573443"/>
            <a:ext cx="972024" cy="116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1"/>
          <a:stretch/>
        </p:blipFill>
        <p:spPr bwMode="auto">
          <a:xfrm rot="16200000">
            <a:off x="5489691" y="3477564"/>
            <a:ext cx="1154993" cy="972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r="3135"/>
          <a:stretch/>
        </p:blipFill>
        <p:spPr>
          <a:xfrm>
            <a:off x="6323177" y="2562728"/>
            <a:ext cx="972024" cy="1141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37882" b="1"/>
          <a:stretch/>
        </p:blipFill>
        <p:spPr>
          <a:xfrm>
            <a:off x="6988941" y="3384203"/>
            <a:ext cx="992060" cy="11517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6334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914400" y="22860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Installing </a:t>
            </a:r>
            <a:r>
              <a:rPr lang="en-US" altLang="en-US" sz="2800" i="1" dirty="0">
                <a:solidFill>
                  <a:srgbClr val="006600"/>
                </a:solidFill>
                <a:latin typeface="Arial" pitchFamily="34" charset="0"/>
              </a:rPr>
              <a:t>Wallace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76962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dirty="0">
                <a:latin typeface="Arial" pitchFamily="34" charset="0"/>
              </a:rPr>
              <a:t>Install R and (optionally) </a:t>
            </a:r>
            <a:r>
              <a:rPr lang="en-US" dirty="0" err="1">
                <a:latin typeface="Arial" pitchFamily="34" charset="0"/>
              </a:rPr>
              <a:t>Rstudio</a:t>
            </a:r>
            <a:endParaRPr lang="en-US" dirty="0">
              <a:latin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dirty="0">
                <a:latin typeface="Arial" pitchFamily="34" charset="0"/>
              </a:rPr>
              <a:t>For Maxent java version, install maxent.jar (</a:t>
            </a: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https://biodiversityinformatics.amnh.org/open_source/maxent/</a:t>
            </a:r>
            <a:r>
              <a:rPr lang="en-US" dirty="0">
                <a:latin typeface="Arial" pitchFamily="34" charset="0"/>
              </a:rPr>
              <a:t> and appropriate Java version for your system, then place maxent.jar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dismo</a:t>
            </a:r>
            <a:r>
              <a:rPr lang="en-US" dirty="0">
                <a:latin typeface="Arial" pitchFamily="34" charset="0"/>
              </a:rPr>
              <a:t> folder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dirty="0">
                <a:latin typeface="Arial" pitchFamily="34" charset="0"/>
              </a:rPr>
              <a:t>Install the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wallace</a:t>
            </a:r>
            <a:r>
              <a:rPr lang="en-US" dirty="0">
                <a:latin typeface="Arial" pitchFamily="34" charset="0"/>
              </a:rPr>
              <a:t> package from CRAN 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endParaRPr lang="en-US" dirty="0">
              <a:latin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endParaRPr lang="en-US" dirty="0">
              <a:latin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endParaRPr lang="en-US" dirty="0">
              <a:latin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endParaRPr lang="en-US" dirty="0">
              <a:latin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dirty="0">
                <a:latin typeface="Arial" pitchFamily="34" charset="0"/>
              </a:rPr>
              <a:t>Troubleshooting on </a:t>
            </a:r>
            <a:r>
              <a:rPr lang="en-US" dirty="0" err="1">
                <a:latin typeface="Arial" pitchFamily="34" charset="0"/>
              </a:rPr>
              <a:t>Github</a:t>
            </a:r>
            <a:r>
              <a:rPr lang="en-US" dirty="0">
                <a:latin typeface="Arial" pitchFamily="34" charset="0"/>
              </a:rPr>
              <a:t> page (</a:t>
            </a: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https://github.com/wallaceEcoMod/wallace</a:t>
            </a:r>
            <a:r>
              <a:rPr lang="en-US" dirty="0">
                <a:latin typeface="Arial" pitchFamily="34" charset="0"/>
              </a:rPr>
              <a:t>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81400"/>
            <a:ext cx="505918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3813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9" name="Text Box 3"/>
          <p:cNvSpPr txBox="1">
            <a:spLocks noChangeArrowheads="1"/>
          </p:cNvSpPr>
          <p:nvPr/>
        </p:nvSpPr>
        <p:spPr bwMode="auto">
          <a:xfrm>
            <a:off x="1371600" y="30480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Wallace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today</a:t>
            </a:r>
          </a:p>
        </p:txBody>
      </p:sp>
      <p:sp>
        <p:nvSpPr>
          <p:cNvPr id="818185" name="Text Box 9"/>
          <p:cNvSpPr txBox="1">
            <a:spLocks noChangeArrowheads="1"/>
          </p:cNvSpPr>
          <p:nvPr/>
        </p:nvSpPr>
        <p:spPr bwMode="auto">
          <a:xfrm>
            <a:off x="457200" y="1175281"/>
            <a:ext cx="4191000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Arial" pitchFamily="34" charset="0"/>
              </a:rPr>
              <a:t>1. Full </a:t>
            </a:r>
            <a:r>
              <a:rPr lang="en-US" sz="2200" dirty="0">
                <a:solidFill>
                  <a:srgbClr val="990099"/>
                </a:solidFill>
                <a:latin typeface="Arial" pitchFamily="34" charset="0"/>
              </a:rPr>
              <a:t>Release 1.0.6</a:t>
            </a:r>
            <a:r>
              <a:rPr lang="en-US" sz="2200" dirty="0">
                <a:solidFill>
                  <a:srgbClr val="006600"/>
                </a:solidFill>
                <a:latin typeface="Arial" pitchFamily="34" charset="0"/>
              </a:rPr>
              <a:t> (Kass et al. 2018, Methods in Ecology &amp; Evolution </a:t>
            </a:r>
            <a:r>
              <a:rPr lang="en-US" sz="2200" dirty="0">
                <a:solidFill>
                  <a:srgbClr val="990099"/>
                </a:solidFill>
                <a:latin typeface="Arial" pitchFamily="34" charset="0"/>
              </a:rPr>
              <a:t>software note; Google group; Wallace e-mail</a:t>
            </a:r>
            <a:r>
              <a:rPr lang="en-US" sz="2200" dirty="0">
                <a:solidFill>
                  <a:srgbClr val="006600"/>
                </a:solidFill>
                <a:latin typeface="Arial" pitchFamily="34" charset="0"/>
              </a:rPr>
              <a:t>)</a:t>
            </a:r>
          </a:p>
          <a:p>
            <a:pPr marL="457200" indent="-457200">
              <a:buAutoNum type="arabicPeriod"/>
            </a:pPr>
            <a:endParaRPr lang="en-US" sz="2200" dirty="0">
              <a:solidFill>
                <a:srgbClr val="0066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6600"/>
                </a:solidFill>
                <a:latin typeface="Arial" pitchFamily="34" charset="0"/>
              </a:rPr>
              <a:t>2. Ongoing NSF funding to </a:t>
            </a:r>
            <a:r>
              <a:rPr lang="en-US" sz="2200" dirty="0">
                <a:solidFill>
                  <a:srgbClr val="990099"/>
                </a:solidFill>
                <a:latin typeface="Arial" pitchFamily="34" charset="0"/>
              </a:rPr>
              <a:t>work with external partners to add new modules</a:t>
            </a:r>
          </a:p>
          <a:p>
            <a:pPr>
              <a:spcBef>
                <a:spcPct val="50000"/>
              </a:spcBef>
            </a:pPr>
            <a:endParaRPr lang="en-US" sz="2200" dirty="0">
              <a:solidFill>
                <a:srgbClr val="990099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6600"/>
                </a:solidFill>
                <a:latin typeface="Arial" pitchFamily="34" charset="0"/>
              </a:rPr>
              <a:t>3. Ongoing NASA funding, led by Mary Blair (AMNH), to </a:t>
            </a:r>
            <a:r>
              <a:rPr lang="en-US" sz="2200" dirty="0">
                <a:solidFill>
                  <a:srgbClr val="990099"/>
                </a:solidFill>
                <a:latin typeface="Arial" pitchFamily="34" charset="0"/>
              </a:rPr>
              <a:t>develop new R packages and add them </a:t>
            </a:r>
            <a:r>
              <a:rPr lang="en-US" sz="2200" dirty="0">
                <a:solidFill>
                  <a:srgbClr val="006600"/>
                </a:solidFill>
                <a:latin typeface="Arial" pitchFamily="34" charset="0"/>
              </a:rPr>
              <a:t>to Wallace </a:t>
            </a:r>
            <a:r>
              <a:rPr lang="en-US" sz="2200" dirty="0">
                <a:solidFill>
                  <a:srgbClr val="990099"/>
                </a:solidFill>
                <a:latin typeface="Arial" pitchFamily="34" charset="0"/>
              </a:rPr>
              <a:t>and interface with </a:t>
            </a:r>
            <a:r>
              <a:rPr lang="en-US" sz="2200" dirty="0" err="1">
                <a:solidFill>
                  <a:srgbClr val="990099"/>
                </a:solidFill>
                <a:latin typeface="Arial" pitchFamily="34" charset="0"/>
              </a:rPr>
              <a:t>BioModelos</a:t>
            </a:r>
            <a:endParaRPr lang="en-US" sz="2200" dirty="0">
              <a:solidFill>
                <a:srgbClr val="990099"/>
              </a:solidFill>
              <a:latin typeface="Arial" pitchFamily="34" charset="0"/>
            </a:endParaRPr>
          </a:p>
        </p:txBody>
      </p:sp>
      <p:pic>
        <p:nvPicPr>
          <p:cNvPr id="11" name="Picture 15" descr="National Science Foundatio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276600"/>
            <a:ext cx="2384783" cy="4601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48400" y="3736779"/>
            <a:ext cx="243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NSF DBI-1661510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00" y="990600"/>
            <a:ext cx="2379300" cy="13368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172200" y="2282148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NSF DEB-1119915 &amp; DBI-1650241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19800" y="4705290"/>
            <a:ext cx="2818327" cy="1752600"/>
            <a:chOff x="6019800" y="4705290"/>
            <a:chExt cx="2818327" cy="1752600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019800" y="4705290"/>
              <a:ext cx="2818327" cy="17526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u="sng">
                <a:ln w="3175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200" y="4781490"/>
              <a:ext cx="1701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762440"/>
              <a:ext cx="9144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" t="4768" r="68851" b="6931"/>
            <a:stretch>
              <a:fillRect/>
            </a:stretch>
          </p:blipFill>
          <p:spPr bwMode="auto">
            <a:xfrm>
              <a:off x="7767425" y="5467290"/>
              <a:ext cx="92037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AMNH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10587" y="5636304"/>
              <a:ext cx="1157357" cy="6691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6" name="Rectangle 15"/>
          <p:cNvSpPr/>
          <p:nvPr/>
        </p:nvSpPr>
        <p:spPr>
          <a:xfrm>
            <a:off x="5943600" y="6457890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NASA 80NSSC18K0406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419600" y="6016823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400" dirty="0">
                <a:latin typeface="Arial" pitchFamily="34" charset="0"/>
              </a:rPr>
              <a:t>Mary E. Blair</a:t>
            </a:r>
          </a:p>
        </p:txBody>
      </p:sp>
      <p:pic>
        <p:nvPicPr>
          <p:cNvPr id="20" name="Picture 4" descr="Dr. Mary E. Blai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 b="15512"/>
          <a:stretch/>
        </p:blipFill>
        <p:spPr bwMode="auto">
          <a:xfrm>
            <a:off x="4572000" y="4876800"/>
            <a:ext cx="900113" cy="1080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85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1"/>
          <p:cNvSpPr txBox="1">
            <a:spLocks noChangeArrowheads="1"/>
          </p:cNvSpPr>
          <p:nvPr/>
        </p:nvSpPr>
        <p:spPr bwMode="auto">
          <a:xfrm>
            <a:off x="457200" y="253425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altLang="en-US" sz="3200" i="1" dirty="0">
                <a:solidFill>
                  <a:srgbClr val="3333CC"/>
                </a:solidFill>
                <a:latin typeface="Arial" charset="0"/>
              </a:rPr>
              <a:t>Acknowledgments</a:t>
            </a:r>
          </a:p>
        </p:txBody>
      </p:sp>
      <p:pic>
        <p:nvPicPr>
          <p:cNvPr id="26" name="Picture 25" descr="photo-9.JPG"/>
          <p:cNvPicPr>
            <a:picLocks noChangeAspect="1"/>
          </p:cNvPicPr>
          <p:nvPr/>
        </p:nvPicPr>
        <p:blipFill>
          <a:blip r:embed="rId2"/>
          <a:srcRect l="8861" t="25738" r="13924"/>
          <a:stretch>
            <a:fillRect/>
          </a:stretch>
        </p:blipFill>
        <p:spPr>
          <a:xfrm>
            <a:off x="6865883" y="3861416"/>
            <a:ext cx="1897117" cy="1368413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20" name="Picture 2" descr="C:\Users\Robert Anderson\Pictures\work\Lab_June_09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r="11278" b="26265"/>
          <a:stretch/>
        </p:blipFill>
        <p:spPr bwMode="auto">
          <a:xfrm>
            <a:off x="6865883" y="5300632"/>
            <a:ext cx="1897117" cy="13684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068945" y="4171890"/>
            <a:ext cx="464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rgbClr val="990099"/>
                </a:solidFill>
                <a:latin typeface="Arial" charset="0"/>
              </a:rPr>
              <a:t>http://www.andersonlab.ccny.cuny.edu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6638" b="15238"/>
          <a:stretch/>
        </p:blipFill>
        <p:spPr>
          <a:xfrm>
            <a:off x="6865882" y="2472349"/>
            <a:ext cx="1897117" cy="13182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526145" y="3505200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000" dirty="0">
                <a:solidFill>
                  <a:srgbClr val="990099"/>
                </a:solidFill>
                <a:latin typeface="Arial" charset="0"/>
              </a:rPr>
              <a:t>https://wallaceecomod.github.io/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" y="1295400"/>
            <a:ext cx="5562600" cy="1625036"/>
            <a:chOff x="914400" y="1118164"/>
            <a:chExt cx="5562600" cy="1625036"/>
          </a:xfrm>
        </p:grpSpPr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14400" y="1118164"/>
              <a:ext cx="5562600" cy="162503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u="sng"/>
            </a:p>
          </p:txBody>
        </p:sp>
        <p:pic>
          <p:nvPicPr>
            <p:cNvPr id="53252" name="Picture 15" descr="National Science Foundati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66800" y="2011362"/>
              <a:ext cx="2754851" cy="53158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323751"/>
              <a:ext cx="3308094" cy="4471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 descr="GBIF1.PNG"/>
            <p:cNvPicPr>
              <a:picLocks noChangeAspect="1"/>
            </p:cNvPicPr>
            <p:nvPr/>
          </p:nvPicPr>
          <p:blipFill>
            <a:blip r:embed="rId8"/>
            <a:srcRect t="35208" r="53333" b="36688"/>
            <a:stretch>
              <a:fillRect/>
            </a:stretch>
          </p:blipFill>
          <p:spPr>
            <a:xfrm>
              <a:off x="1066800" y="1295400"/>
              <a:ext cx="1676400" cy="5687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011363"/>
              <a:ext cx="1476754" cy="595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225" y="1999264"/>
              <a:ext cx="692530" cy="59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83145" y="5090906"/>
            <a:ext cx="6093855" cy="1309894"/>
            <a:chOff x="383145" y="5090906"/>
            <a:chExt cx="6093855" cy="1309894"/>
          </a:xfrm>
        </p:grpSpPr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383145" y="5090906"/>
              <a:ext cx="6093855" cy="13098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pic>
          <p:nvPicPr>
            <p:cNvPr id="34" name="Picture 21" descr="The City College of New York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28" y="5241465"/>
              <a:ext cx="1073959" cy="475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520" y="5905912"/>
              <a:ext cx="1196865" cy="38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189" y="5154718"/>
              <a:ext cx="1145071" cy="67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348" y="5240096"/>
              <a:ext cx="1187796" cy="363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UConn_Logo.tiff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164" y="5274875"/>
              <a:ext cx="1025134" cy="328598"/>
            </a:xfrm>
            <a:prstGeom prst="rect">
              <a:avLst/>
            </a:prstGeom>
          </p:spPr>
        </p:pic>
        <p:pic>
          <p:nvPicPr>
            <p:cNvPr id="39" name="Picture 7" descr="AMNH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825394" y="5818586"/>
              <a:ext cx="809944" cy="4683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49" y="5774329"/>
              <a:ext cx="512567" cy="51256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366" y="5831281"/>
              <a:ext cx="1056637" cy="441534"/>
            </a:xfrm>
            <a:prstGeom prst="rect">
              <a:avLst/>
            </a:prstGeom>
          </p:spPr>
        </p:pic>
        <p:pic>
          <p:nvPicPr>
            <p:cNvPr id="42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819" y="5267713"/>
              <a:ext cx="799402" cy="44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45" b="31432"/>
            <a:stretch>
              <a:fillRect/>
            </a:stretch>
          </p:blipFill>
          <p:spPr bwMode="auto">
            <a:xfrm>
              <a:off x="3686356" y="5871846"/>
              <a:ext cx="1024704" cy="41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" t="4768" r="68851" b="6931"/>
            <a:stretch>
              <a:fillRect/>
            </a:stretch>
          </p:blipFill>
          <p:spPr bwMode="auto">
            <a:xfrm>
              <a:off x="5679673" y="5674662"/>
              <a:ext cx="673555" cy="66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477000" y="228600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rgbClr val="006600"/>
                </a:solidFill>
                <a:latin typeface="Arial" charset="0"/>
              </a:rPr>
              <a:t>Anderson lab (</a:t>
            </a:r>
            <a:r>
              <a:rPr lang="en-US" altLang="en-US" sz="2000" dirty="0" err="1">
                <a:solidFill>
                  <a:srgbClr val="006600"/>
                </a:solidFill>
                <a:latin typeface="Arial" charset="0"/>
              </a:rPr>
              <a:t>chronosequence</a:t>
            </a:r>
            <a:r>
              <a:rPr lang="en-US" altLang="en-US" sz="2000" dirty="0">
                <a:solidFill>
                  <a:srgbClr val="006600"/>
                </a:solidFill>
                <a:latin typeface="Arial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7825" r="15839" b="20717"/>
          <a:stretch/>
        </p:blipFill>
        <p:spPr>
          <a:xfrm>
            <a:off x="6865882" y="1066800"/>
            <a:ext cx="1897118" cy="13246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791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029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Applied biodiversity informatics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ANYAS"/>
          <p:cNvPicPr>
            <a:picLocks noChangeAspect="1" noChangeArrowheads="1"/>
          </p:cNvPicPr>
          <p:nvPr/>
        </p:nvPicPr>
        <p:blipFill>
          <a:blip r:embed="rId2"/>
          <a:srcRect l="4762" t="16183" r="897" b="56345"/>
          <a:stretch>
            <a:fillRect/>
          </a:stretch>
        </p:blipFill>
        <p:spPr bwMode="auto">
          <a:xfrm>
            <a:off x="593985" y="2089150"/>
            <a:ext cx="8016615" cy="1752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14478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dirty="0">
                <a:solidFill>
                  <a:srgbClr val="006600"/>
                </a:solidFill>
                <a:latin typeface="Arial" pitchFamily="34" charset="0"/>
              </a:rPr>
              <a:t>Anderson (2012)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4731603"/>
            <a:ext cx="769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990099"/>
                </a:solidFill>
                <a:latin typeface="Arial" pitchFamily="34" charset="0"/>
              </a:rPr>
              <a:t>Agenda: Making data and modeling ready to address critical environmental issues of the 21st century</a:t>
            </a:r>
          </a:p>
        </p:txBody>
      </p:sp>
    </p:spTree>
    <p:extLst>
      <p:ext uri="{BB962C8B-B14F-4D97-AF65-F5344CB8AC3E}">
        <p14:creationId xmlns:p14="http://schemas.microsoft.com/office/powerpoint/2010/main" val="277462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3" name="Text Box 3"/>
          <p:cNvSpPr txBox="1">
            <a:spLocks noChangeArrowheads="1"/>
          </p:cNvSpPr>
          <p:nvPr/>
        </p:nvSpPr>
        <p:spPr bwMode="auto">
          <a:xfrm>
            <a:off x="990600" y="3342144"/>
            <a:ext cx="7467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1. High-quality </a:t>
            </a: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data</a:t>
            </a:r>
            <a:r>
              <a:rPr lang="en-US" dirty="0">
                <a:latin typeface="Arial" pitchFamily="34" charset="0"/>
              </a:rPr>
              <a:t>, ready to be accessed when the particular problem presents itself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2. </a:t>
            </a: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Software </a:t>
            </a:r>
            <a:r>
              <a:rPr lang="en-US" dirty="0">
                <a:latin typeface="Arial" pitchFamily="34" charset="0"/>
              </a:rPr>
              <a:t>that achieves an appropriate balance between automation and supervision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3. </a:t>
            </a: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Scientists </a:t>
            </a:r>
            <a:r>
              <a:rPr lang="en-US" dirty="0">
                <a:latin typeface="Arial" pitchFamily="34" charset="0"/>
              </a:rPr>
              <a:t>capable of building, applying, and appraising high-quality models</a:t>
            </a:r>
          </a:p>
        </p:txBody>
      </p:sp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029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Agenda: applied biodiversity informatics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ANYAS"/>
          <p:cNvPicPr>
            <a:picLocks noChangeAspect="1" noChangeArrowheads="1"/>
          </p:cNvPicPr>
          <p:nvPr/>
        </p:nvPicPr>
        <p:blipFill>
          <a:blip r:embed="rId2"/>
          <a:srcRect l="4762" t="16183" r="897" b="56345"/>
          <a:stretch>
            <a:fillRect/>
          </a:stretch>
        </p:blipFill>
        <p:spPr bwMode="auto">
          <a:xfrm>
            <a:off x="593985" y="1295400"/>
            <a:ext cx="8016615" cy="1752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0" y="4191000"/>
            <a:ext cx="7467600" cy="8763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43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1"/>
          <p:cNvSpPr txBox="1">
            <a:spLocks noChangeArrowheads="1"/>
          </p:cNvSpPr>
          <p:nvPr/>
        </p:nvSpPr>
        <p:spPr bwMode="auto">
          <a:xfrm>
            <a:off x="76200" y="238125"/>
            <a:ext cx="899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Correlative modeling of species niches and ranges</a:t>
            </a:r>
          </a:p>
        </p:txBody>
      </p:sp>
      <p:grpSp>
        <p:nvGrpSpPr>
          <p:cNvPr id="17412" name="Group 16"/>
          <p:cNvGrpSpPr>
            <a:grpSpLocks/>
          </p:cNvGrpSpPr>
          <p:nvPr/>
        </p:nvGrpSpPr>
        <p:grpSpPr bwMode="auto">
          <a:xfrm>
            <a:off x="0" y="2057400"/>
            <a:ext cx="8991600" cy="2305050"/>
            <a:chOff x="0" y="2971800"/>
            <a:chExt cx="8991600" cy="2305665"/>
          </a:xfrm>
        </p:grpSpPr>
        <p:sp>
          <p:nvSpPr>
            <p:cNvPr id="17417" name="Text Box 2"/>
            <p:cNvSpPr txBox="1">
              <a:spLocks noChangeArrowheads="1"/>
            </p:cNvSpPr>
            <p:nvPr/>
          </p:nvSpPr>
          <p:spPr bwMode="auto">
            <a:xfrm>
              <a:off x="209550" y="2971800"/>
              <a:ext cx="1847850" cy="83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dirty="0">
                  <a:solidFill>
                    <a:srgbClr val="990099"/>
                  </a:solidFill>
                  <a:latin typeface="Arial" pitchFamily="34" charset="0"/>
                </a:rPr>
                <a:t>Occurrence records</a:t>
              </a:r>
              <a:endParaRPr lang="en-US" altLang="en-US" dirty="0"/>
            </a:p>
          </p:txBody>
        </p:sp>
        <p:sp>
          <p:nvSpPr>
            <p:cNvPr id="17418" name="Text Box 3"/>
            <p:cNvSpPr txBox="1">
              <a:spLocks noChangeArrowheads="1"/>
            </p:cNvSpPr>
            <p:nvPr/>
          </p:nvSpPr>
          <p:spPr bwMode="auto">
            <a:xfrm>
              <a:off x="0" y="4359275"/>
              <a:ext cx="2209800" cy="83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990099"/>
                  </a:solidFill>
                  <a:latin typeface="Arial" pitchFamily="34" charset="0"/>
                </a:rPr>
                <a:t>Environmental data</a:t>
              </a:r>
              <a:endParaRPr lang="en-US" altLang="en-US"/>
            </a:p>
          </p:txBody>
        </p:sp>
        <p:sp>
          <p:nvSpPr>
            <p:cNvPr id="17419" name="Line 4"/>
            <p:cNvSpPr>
              <a:spLocks noChangeShapeType="1"/>
            </p:cNvSpPr>
            <p:nvPr/>
          </p:nvSpPr>
          <p:spPr bwMode="auto">
            <a:xfrm flipV="1">
              <a:off x="2133600" y="4387850"/>
              <a:ext cx="638175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Text Box 5"/>
            <p:cNvSpPr txBox="1">
              <a:spLocks noChangeArrowheads="1"/>
            </p:cNvSpPr>
            <p:nvPr/>
          </p:nvSpPr>
          <p:spPr bwMode="auto">
            <a:xfrm>
              <a:off x="2895600" y="3854450"/>
              <a:ext cx="1524000" cy="46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006600"/>
                  </a:solidFill>
                  <a:latin typeface="Arial" pitchFamily="34" charset="0"/>
                </a:rPr>
                <a:t>Algorithm</a:t>
              </a:r>
            </a:p>
          </p:txBody>
        </p:sp>
        <p:sp>
          <p:nvSpPr>
            <p:cNvPr id="17421" name="Text Box 6"/>
            <p:cNvSpPr txBox="1">
              <a:spLocks noChangeArrowheads="1"/>
            </p:cNvSpPr>
            <p:nvPr/>
          </p:nvSpPr>
          <p:spPr bwMode="auto">
            <a:xfrm>
              <a:off x="5181600" y="3697288"/>
              <a:ext cx="1295400" cy="83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FF6600"/>
                  </a:solidFill>
                  <a:latin typeface="Arial" pitchFamily="34" charset="0"/>
                </a:rPr>
                <a:t>Model of niche</a:t>
              </a:r>
              <a:endParaRPr lang="en-US" altLang="en-US">
                <a:latin typeface="Arial" pitchFamily="34" charset="0"/>
              </a:endParaRPr>
            </a:p>
          </p:txBody>
        </p:sp>
        <p:sp>
          <p:nvSpPr>
            <p:cNvPr id="17422" name="Line 7"/>
            <p:cNvSpPr>
              <a:spLocks noChangeShapeType="1"/>
            </p:cNvSpPr>
            <p:nvPr/>
          </p:nvSpPr>
          <p:spPr bwMode="auto">
            <a:xfrm>
              <a:off x="2133600" y="3168650"/>
              <a:ext cx="628650" cy="625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Line 9"/>
            <p:cNvSpPr>
              <a:spLocks noChangeShapeType="1"/>
            </p:cNvSpPr>
            <p:nvPr/>
          </p:nvSpPr>
          <p:spPr bwMode="auto">
            <a:xfrm>
              <a:off x="4495800" y="4098925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0"/>
            <p:cNvSpPr>
              <a:spLocks noChangeShapeType="1"/>
            </p:cNvSpPr>
            <p:nvPr/>
          </p:nvSpPr>
          <p:spPr bwMode="auto">
            <a:xfrm>
              <a:off x="6477000" y="4098925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Text Box 11"/>
            <p:cNvSpPr txBox="1">
              <a:spLocks noChangeArrowheads="1"/>
            </p:cNvSpPr>
            <p:nvPr/>
          </p:nvSpPr>
          <p:spPr bwMode="auto">
            <a:xfrm>
              <a:off x="7620000" y="3436203"/>
              <a:ext cx="1371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FF6600"/>
                  </a:solidFill>
                  <a:latin typeface="Arial" pitchFamily="34" charset="0"/>
                </a:rPr>
                <a:t>Suitable areas</a:t>
              </a:r>
              <a:endParaRPr lang="en-US" altLang="en-US">
                <a:latin typeface="Arial" pitchFamily="34" charset="0"/>
              </a:endParaRPr>
            </a:p>
          </p:txBody>
        </p:sp>
        <p:grpSp>
          <p:nvGrpSpPr>
            <p:cNvPr id="17426" name="Group 25"/>
            <p:cNvGrpSpPr>
              <a:grpSpLocks/>
            </p:cNvGrpSpPr>
            <p:nvPr/>
          </p:nvGrpSpPr>
          <p:grpSpPr bwMode="auto">
            <a:xfrm>
              <a:off x="7251700" y="4267200"/>
              <a:ext cx="1739900" cy="1010265"/>
              <a:chOff x="6801821" y="4800600"/>
              <a:chExt cx="1969646" cy="1143000"/>
            </a:xfrm>
          </p:grpSpPr>
          <p:pic>
            <p:nvPicPr>
              <p:cNvPr id="17427" name="Picture 9"/>
              <p:cNvPicPr>
                <a:picLocks noChangeAspect="1" noChangeArrowheads="1"/>
              </p:cNvPicPr>
              <p:nvPr/>
            </p:nvPicPr>
            <p:blipFill>
              <a:blip r:embed="rId2"/>
              <a:srcRect l="11086" t="20833" r="18256" b="13300"/>
              <a:stretch>
                <a:fillRect/>
              </a:stretch>
            </p:blipFill>
            <p:spPr bwMode="auto">
              <a:xfrm>
                <a:off x="6801821" y="4800600"/>
                <a:ext cx="196118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8" name="Rectangle 3"/>
              <p:cNvSpPr>
                <a:spLocks noChangeArrowheads="1"/>
              </p:cNvSpPr>
              <p:nvPr/>
            </p:nvSpPr>
            <p:spPr bwMode="auto">
              <a:xfrm>
                <a:off x="6801821" y="4800600"/>
                <a:ext cx="1969646" cy="114299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altLang="en-US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1"/>
          <p:cNvSpPr txBox="1">
            <a:spLocks noChangeArrowheads="1"/>
          </p:cNvSpPr>
          <p:nvPr/>
        </p:nvSpPr>
        <p:spPr bwMode="auto">
          <a:xfrm>
            <a:off x="76200" y="238125"/>
            <a:ext cx="899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pitchFamily="34" charset="0"/>
              </a:rPr>
              <a:t>Correlative modeling of species niches and ranges</a:t>
            </a:r>
          </a:p>
        </p:txBody>
      </p:sp>
      <p:sp>
        <p:nvSpPr>
          <p:cNvPr id="5133" name="Text Box 2"/>
          <p:cNvSpPr txBox="1">
            <a:spLocks noChangeArrowheads="1"/>
          </p:cNvSpPr>
          <p:nvPr/>
        </p:nvSpPr>
        <p:spPr bwMode="auto">
          <a:xfrm>
            <a:off x="914400" y="5562600"/>
            <a:ext cx="723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06600"/>
                </a:solidFill>
                <a:latin typeface="Arial" pitchFamily="34" charset="0"/>
              </a:rPr>
              <a:t>Conservation, invasive species, zoonotic diseases, climate change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2057400"/>
            <a:ext cx="8991600" cy="2305050"/>
            <a:chOff x="0" y="2971800"/>
            <a:chExt cx="8991600" cy="2305665"/>
          </a:xfrm>
        </p:grpSpPr>
        <p:sp>
          <p:nvSpPr>
            <p:cNvPr id="17417" name="Text Box 2"/>
            <p:cNvSpPr txBox="1">
              <a:spLocks noChangeArrowheads="1"/>
            </p:cNvSpPr>
            <p:nvPr/>
          </p:nvSpPr>
          <p:spPr bwMode="auto">
            <a:xfrm>
              <a:off x="209550" y="2971800"/>
              <a:ext cx="1847850" cy="83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990099"/>
                  </a:solidFill>
                  <a:latin typeface="Arial" pitchFamily="34" charset="0"/>
                </a:rPr>
                <a:t>Occurrence records</a:t>
              </a:r>
              <a:endParaRPr lang="en-US" altLang="en-US"/>
            </a:p>
          </p:txBody>
        </p:sp>
        <p:sp>
          <p:nvSpPr>
            <p:cNvPr id="17418" name="Text Box 3"/>
            <p:cNvSpPr txBox="1">
              <a:spLocks noChangeArrowheads="1"/>
            </p:cNvSpPr>
            <p:nvPr/>
          </p:nvSpPr>
          <p:spPr bwMode="auto">
            <a:xfrm>
              <a:off x="0" y="4359275"/>
              <a:ext cx="2209800" cy="83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990099"/>
                  </a:solidFill>
                  <a:latin typeface="Arial" pitchFamily="34" charset="0"/>
                </a:rPr>
                <a:t>Environmental data</a:t>
              </a:r>
              <a:endParaRPr lang="en-US" altLang="en-US"/>
            </a:p>
          </p:txBody>
        </p:sp>
        <p:sp>
          <p:nvSpPr>
            <p:cNvPr id="17419" name="Line 4"/>
            <p:cNvSpPr>
              <a:spLocks noChangeShapeType="1"/>
            </p:cNvSpPr>
            <p:nvPr/>
          </p:nvSpPr>
          <p:spPr bwMode="auto">
            <a:xfrm flipV="1">
              <a:off x="2133600" y="4387850"/>
              <a:ext cx="638175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Text Box 5"/>
            <p:cNvSpPr txBox="1">
              <a:spLocks noChangeArrowheads="1"/>
            </p:cNvSpPr>
            <p:nvPr/>
          </p:nvSpPr>
          <p:spPr bwMode="auto">
            <a:xfrm>
              <a:off x="2895600" y="3854450"/>
              <a:ext cx="1524000" cy="46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006600"/>
                  </a:solidFill>
                  <a:latin typeface="Arial" pitchFamily="34" charset="0"/>
                </a:rPr>
                <a:t>Algorithm</a:t>
              </a:r>
            </a:p>
          </p:txBody>
        </p:sp>
        <p:sp>
          <p:nvSpPr>
            <p:cNvPr id="17421" name="Text Box 6"/>
            <p:cNvSpPr txBox="1">
              <a:spLocks noChangeArrowheads="1"/>
            </p:cNvSpPr>
            <p:nvPr/>
          </p:nvSpPr>
          <p:spPr bwMode="auto">
            <a:xfrm>
              <a:off x="5181600" y="3697288"/>
              <a:ext cx="1295400" cy="83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dirty="0">
                  <a:solidFill>
                    <a:srgbClr val="FF6600"/>
                  </a:solidFill>
                  <a:latin typeface="Arial" pitchFamily="34" charset="0"/>
                </a:rPr>
                <a:t>Model of niche</a:t>
              </a:r>
              <a:endParaRPr lang="en-US" altLang="en-US" dirty="0">
                <a:latin typeface="Arial" pitchFamily="34" charset="0"/>
              </a:endParaRPr>
            </a:p>
          </p:txBody>
        </p:sp>
        <p:sp>
          <p:nvSpPr>
            <p:cNvPr id="17422" name="Line 7"/>
            <p:cNvSpPr>
              <a:spLocks noChangeShapeType="1"/>
            </p:cNvSpPr>
            <p:nvPr/>
          </p:nvSpPr>
          <p:spPr bwMode="auto">
            <a:xfrm>
              <a:off x="2133600" y="3168650"/>
              <a:ext cx="628650" cy="625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Line 9"/>
            <p:cNvSpPr>
              <a:spLocks noChangeShapeType="1"/>
            </p:cNvSpPr>
            <p:nvPr/>
          </p:nvSpPr>
          <p:spPr bwMode="auto">
            <a:xfrm>
              <a:off x="4495800" y="4098925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0"/>
            <p:cNvSpPr>
              <a:spLocks noChangeShapeType="1"/>
            </p:cNvSpPr>
            <p:nvPr/>
          </p:nvSpPr>
          <p:spPr bwMode="auto">
            <a:xfrm>
              <a:off x="6477000" y="4098925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Text Box 11"/>
            <p:cNvSpPr txBox="1">
              <a:spLocks noChangeArrowheads="1"/>
            </p:cNvSpPr>
            <p:nvPr/>
          </p:nvSpPr>
          <p:spPr bwMode="auto">
            <a:xfrm>
              <a:off x="7620000" y="3436203"/>
              <a:ext cx="1371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>
                  <a:solidFill>
                    <a:srgbClr val="FF6600"/>
                  </a:solidFill>
                  <a:latin typeface="Arial" pitchFamily="34" charset="0"/>
                </a:rPr>
                <a:t>Suitable areas</a:t>
              </a:r>
              <a:endParaRPr lang="en-US" altLang="en-US">
                <a:latin typeface="Arial" pitchFamily="34" charset="0"/>
              </a:endParaRPr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7251700" y="4267200"/>
              <a:ext cx="1739900" cy="1010265"/>
              <a:chOff x="6801821" y="4800600"/>
              <a:chExt cx="1969646" cy="1143000"/>
            </a:xfrm>
          </p:grpSpPr>
          <p:pic>
            <p:nvPicPr>
              <p:cNvPr id="17427" name="Picture 9"/>
              <p:cNvPicPr>
                <a:picLocks noChangeAspect="1" noChangeArrowheads="1"/>
              </p:cNvPicPr>
              <p:nvPr/>
            </p:nvPicPr>
            <p:blipFill>
              <a:blip r:embed="rId2"/>
              <a:srcRect l="11086" t="20833" r="18256" b="13300"/>
              <a:stretch>
                <a:fillRect/>
              </a:stretch>
            </p:blipFill>
            <p:spPr bwMode="auto">
              <a:xfrm>
                <a:off x="6801821" y="4800600"/>
                <a:ext cx="196118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8" name="Rectangle 3"/>
              <p:cNvSpPr>
                <a:spLocks noChangeArrowheads="1"/>
              </p:cNvSpPr>
              <p:nvPr/>
            </p:nvSpPr>
            <p:spPr bwMode="auto">
              <a:xfrm>
                <a:off x="6801821" y="4800600"/>
                <a:ext cx="1969646" cy="114299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altLang="en-US"/>
              </a:p>
            </p:txBody>
          </p:sp>
        </p:grpSp>
      </p:grp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000750" y="3794125"/>
            <a:ext cx="628650" cy="62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V="1">
            <a:off x="6019800" y="2209800"/>
            <a:ext cx="63817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705600" y="1905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i="1" dirty="0">
                <a:solidFill>
                  <a:srgbClr val="FF6600"/>
                </a:solidFill>
                <a:latin typeface="Arial" pitchFamily="34" charset="0"/>
              </a:rPr>
              <a:t>another place</a:t>
            </a:r>
            <a:endParaRPr lang="en-US" altLang="en-US" i="1" dirty="0">
              <a:latin typeface="Arial" pitchFamily="34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477000" y="4419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i="1" dirty="0">
                <a:solidFill>
                  <a:srgbClr val="FF6600"/>
                </a:solidFill>
                <a:latin typeface="Arial" pitchFamily="34" charset="0"/>
              </a:rPr>
              <a:t>another time</a:t>
            </a:r>
            <a:endParaRPr lang="en-US" altLang="en-US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/>
          <a:stretch/>
        </p:blipFill>
        <p:spPr>
          <a:xfrm>
            <a:off x="685800" y="1259628"/>
            <a:ext cx="7766222" cy="1730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 t="15576" r="5105" b="41636"/>
          <a:stretch/>
        </p:blipFill>
        <p:spPr>
          <a:xfrm>
            <a:off x="1752600" y="3181048"/>
            <a:ext cx="5263979" cy="1619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52600" y="762000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06600"/>
                </a:solidFill>
                <a:latin typeface="Arial" pitchFamily="34" charset="0"/>
              </a:rPr>
              <a:t>Anderson (2015)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3429000" y="2590800"/>
            <a:ext cx="396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med"/>
          </a:ln>
        </p:spPr>
        <p:txBody>
          <a:bodyPr vert="vert"/>
          <a:lstStyle/>
          <a:p>
            <a:endParaRPr lang="en-US"/>
          </a:p>
        </p:txBody>
      </p:sp>
      <p:pic>
        <p:nvPicPr>
          <p:cNvPr id="6" name="Picture 13" descr="Anderson_Robert_original"/>
          <p:cNvPicPr>
            <a:picLocks noChangeAspect="1" noChangeArrowheads="1"/>
          </p:cNvPicPr>
          <p:nvPr/>
        </p:nvPicPr>
        <p:blipFill rotWithShape="1">
          <a:blip r:embed="rId4" cstate="print"/>
          <a:srcRect l="43458" t="38823" r="15480"/>
          <a:stretch/>
        </p:blipFill>
        <p:spPr bwMode="auto">
          <a:xfrm>
            <a:off x="685800" y="606637"/>
            <a:ext cx="945060" cy="105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/>
          <a:stretch/>
        </p:blipFill>
        <p:spPr>
          <a:xfrm>
            <a:off x="2634281" y="5009848"/>
            <a:ext cx="5692346" cy="1619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2133600" y="4419600"/>
            <a:ext cx="365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med"/>
          </a:ln>
        </p:spPr>
        <p:txBody>
          <a:bodyPr vert="vert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3352800" y="6172200"/>
            <a:ext cx="396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med" len="med"/>
          </a:ln>
        </p:spPr>
        <p:txBody>
          <a:bodyPr vert="ver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2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3" name="Text Box 3"/>
          <p:cNvSpPr txBox="1">
            <a:spLocks noChangeArrowheads="1"/>
          </p:cNvSpPr>
          <p:nvPr/>
        </p:nvSpPr>
        <p:spPr bwMode="auto">
          <a:xfrm>
            <a:off x="914400" y="3581400"/>
            <a:ext cx="7696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Software </a:t>
            </a:r>
            <a:r>
              <a:rPr lang="en-US" dirty="0">
                <a:latin typeface="Arial" pitchFamily="34" charset="0"/>
              </a:rPr>
              <a:t>that achieves an appropriate balance between automation and supervision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90099"/>
                </a:solidFill>
                <a:latin typeface="Arial" pitchFamily="34" charset="0"/>
              </a:rPr>
              <a:t>automates</a:t>
            </a: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repetitive aspects 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90099"/>
                </a:solidFill>
                <a:latin typeface="Arial" pitchFamily="34" charset="0"/>
              </a:rPr>
              <a:t>forces</a:t>
            </a:r>
            <a:r>
              <a:rPr lang="en-US" dirty="0">
                <a:solidFill>
                  <a:srgbClr val="990099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user to make critical biological and conceptual decisions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90099"/>
                </a:solidFill>
                <a:latin typeface="Arial" pitchFamily="34" charset="0"/>
              </a:rPr>
              <a:t>general</a:t>
            </a:r>
            <a:r>
              <a:rPr lang="en-US" dirty="0">
                <a:solidFill>
                  <a:srgbClr val="006600"/>
                </a:solidFill>
                <a:latin typeface="Arial" pitchFamily="34" charset="0"/>
              </a:rPr>
              <a:t> with respect to algorithms used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029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  <a:latin typeface="Arial" pitchFamily="34" charset="0"/>
              </a:rPr>
              <a:t>Agenda: applied biodiversity informatics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ANYAS"/>
          <p:cNvPicPr>
            <a:picLocks noChangeAspect="1" noChangeArrowheads="1"/>
          </p:cNvPicPr>
          <p:nvPr/>
        </p:nvPicPr>
        <p:blipFill>
          <a:blip r:embed="rId2"/>
          <a:srcRect l="4762" t="16183" r="897" b="56345"/>
          <a:stretch>
            <a:fillRect/>
          </a:stretch>
        </p:blipFill>
        <p:spPr bwMode="auto">
          <a:xfrm>
            <a:off x="593985" y="1543110"/>
            <a:ext cx="8016615" cy="1752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dirty="0">
                <a:solidFill>
                  <a:srgbClr val="006600"/>
                </a:solidFill>
                <a:latin typeface="Arial" pitchFamily="34" charset="0"/>
              </a:rPr>
              <a:t>Anderson (2012)</a:t>
            </a:r>
          </a:p>
        </p:txBody>
      </p:sp>
    </p:spTree>
    <p:extLst>
      <p:ext uri="{BB962C8B-B14F-4D97-AF65-F5344CB8AC3E}">
        <p14:creationId xmlns:p14="http://schemas.microsoft.com/office/powerpoint/2010/main" val="375689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34913" y="986135"/>
            <a:ext cx="2541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006600"/>
                </a:solidFill>
                <a:latin typeface="Arial" charset="0"/>
              </a:rPr>
              <a:t>Existing GUIs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81600" y="1589544"/>
            <a:ext cx="3505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(too) easy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default settings 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inflexible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infrequently updated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altLang="en-US" sz="2400" dirty="0">
                <a:latin typeface="Arial" charset="0"/>
              </a:rPr>
              <a:t>strings of applications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3505200" cy="29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04800" y="238125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</a:rPr>
              <a:t>Problems with existing analyses</a:t>
            </a:r>
          </a:p>
        </p:txBody>
      </p:sp>
    </p:spTree>
    <p:extLst>
      <p:ext uri="{BB962C8B-B14F-4D97-AF65-F5344CB8AC3E}">
        <p14:creationId xmlns:p14="http://schemas.microsoft.com/office/powerpoint/2010/main" val="37531785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17060</TotalTime>
  <Words>840</Words>
  <Application>Microsoft Macintosh PowerPoint</Application>
  <PresentationFormat>On-screen Show (4:3)</PresentationFormat>
  <Paragraphs>134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Arial</vt:lpstr>
      <vt:lpstr>Courier</vt:lpstr>
      <vt:lpstr>Courier New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KU Natural History Museum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Thor Holmes</dc:creator>
  <cp:lastModifiedBy>Matt Aiello-Lammens</cp:lastModifiedBy>
  <cp:revision>1920</cp:revision>
  <dcterms:created xsi:type="dcterms:W3CDTF">2000-03-09T21:34:26Z</dcterms:created>
  <dcterms:modified xsi:type="dcterms:W3CDTF">2018-12-18T02:31:09Z</dcterms:modified>
</cp:coreProperties>
</file>